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1"/>
  </p:notesMasterIdLst>
  <p:handoutMasterIdLst>
    <p:handoutMasterId r:id="rId22"/>
  </p:handoutMasterIdLst>
  <p:sldIdLst>
    <p:sldId id="395" r:id="rId2"/>
    <p:sldId id="398" r:id="rId3"/>
    <p:sldId id="400" r:id="rId4"/>
    <p:sldId id="401" r:id="rId5"/>
    <p:sldId id="403" r:id="rId6"/>
    <p:sldId id="402" r:id="rId7"/>
    <p:sldId id="399" r:id="rId8"/>
    <p:sldId id="406" r:id="rId9"/>
    <p:sldId id="405" r:id="rId10"/>
    <p:sldId id="404" r:id="rId11"/>
    <p:sldId id="407" r:id="rId12"/>
    <p:sldId id="417" r:id="rId13"/>
    <p:sldId id="408" r:id="rId14"/>
    <p:sldId id="410" r:id="rId15"/>
    <p:sldId id="411" r:id="rId16"/>
    <p:sldId id="412" r:id="rId17"/>
    <p:sldId id="414" r:id="rId18"/>
    <p:sldId id="416" r:id="rId19"/>
    <p:sldId id="415" r:id="rId20"/>
  </p:sldIdLst>
  <p:sldSz cx="9144000" cy="6858000" type="screen4x3"/>
  <p:notesSz cx="6808788" cy="99409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nthly Sustainability Update June 2017" id="{FD57B4AF-0D17-4F62-8D3F-3EC43DC71509}">
          <p14:sldIdLst>
            <p14:sldId id="395"/>
            <p14:sldId id="398"/>
            <p14:sldId id="400"/>
            <p14:sldId id="401"/>
            <p14:sldId id="403"/>
            <p14:sldId id="402"/>
            <p14:sldId id="399"/>
            <p14:sldId id="406"/>
            <p14:sldId id="405"/>
            <p14:sldId id="404"/>
            <p14:sldId id="407"/>
            <p14:sldId id="417"/>
            <p14:sldId id="408"/>
            <p14:sldId id="410"/>
            <p14:sldId id="411"/>
            <p14:sldId id="412"/>
            <p14:sldId id="414"/>
            <p14:sldId id="416"/>
            <p14:sldId id="4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orient="horz" pos="2409" userDrawn="1">
          <p15:clr>
            <a:srgbClr val="A4A3A4"/>
          </p15:clr>
        </p15:guide>
        <p15:guide id="3" orient="horz" pos="799" userDrawn="1">
          <p15:clr>
            <a:srgbClr val="A4A3A4"/>
          </p15:clr>
        </p15:guide>
        <p15:guide id="4" orient="horz" pos="595">
          <p15:clr>
            <a:srgbClr val="A4A3A4"/>
          </p15:clr>
        </p15:guide>
        <p15:guide id="5" orient="horz" pos="164">
          <p15:clr>
            <a:srgbClr val="A4A3A4"/>
          </p15:clr>
        </p15:guide>
        <p15:guide id="6" orient="horz" pos="3838" userDrawn="1">
          <p15:clr>
            <a:srgbClr val="A4A3A4"/>
          </p15:clr>
        </p15:guide>
        <p15:guide id="7" pos="2857" userDrawn="1">
          <p15:clr>
            <a:srgbClr val="A4A3A4"/>
          </p15:clr>
        </p15:guide>
        <p15:guide id="8" pos="181">
          <p15:clr>
            <a:srgbClr val="A4A3A4"/>
          </p15:clr>
        </p15:guide>
        <p15:guide id="9" pos="5624" userDrawn="1">
          <p15:clr>
            <a:srgbClr val="A4A3A4"/>
          </p15:clr>
        </p15:guide>
        <p15:guide id="10" pos="5488" userDrawn="1">
          <p15:clr>
            <a:srgbClr val="A4A3A4"/>
          </p15:clr>
        </p15:guide>
        <p15:guide id="11" pos="2948" userDrawn="1">
          <p15:clr>
            <a:srgbClr val="A4A3A4"/>
          </p15:clr>
        </p15:guide>
        <p15:guide id="12" pos="1565">
          <p15:clr>
            <a:srgbClr val="A4A3A4"/>
          </p15:clr>
        </p15:guide>
        <p15:guide id="13" pos="1451" userDrawn="1">
          <p15:clr>
            <a:srgbClr val="A4A3A4"/>
          </p15:clr>
        </p15:guide>
        <p15:guide id="14" pos="4263" userDrawn="1">
          <p15:clr>
            <a:srgbClr val="A4A3A4"/>
          </p15:clr>
        </p15:guide>
        <p15:guide id="15" pos="43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E24C"/>
    <a:srgbClr val="EA0000"/>
    <a:srgbClr val="F5B325"/>
    <a:srgbClr val="8F8F8F"/>
    <a:srgbClr val="70B53F"/>
    <a:srgbClr val="FFC000"/>
    <a:srgbClr val="DAF3C1"/>
    <a:srgbClr val="A0BE54"/>
    <a:srgbClr val="50C286"/>
    <a:srgbClr val="2DC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0639" autoAdjust="0"/>
  </p:normalViewPr>
  <p:slideViewPr>
    <p:cSldViewPr snapToGrid="0">
      <p:cViewPr varScale="1">
        <p:scale>
          <a:sx n="53" d="100"/>
          <a:sy n="53" d="100"/>
        </p:scale>
        <p:origin x="1068" y="48"/>
      </p:cViewPr>
      <p:guideLst>
        <p:guide orient="horz" pos="2341"/>
        <p:guide orient="horz" pos="2409"/>
        <p:guide orient="horz" pos="799"/>
        <p:guide orient="horz" pos="595"/>
        <p:guide orient="horz" pos="164"/>
        <p:guide orient="horz" pos="3838"/>
        <p:guide pos="2857"/>
        <p:guide pos="181"/>
        <p:guide pos="5624"/>
        <p:guide pos="5488"/>
        <p:guide pos="2948"/>
        <p:guide pos="1565"/>
        <p:guide pos="1451"/>
        <p:guide pos="4263"/>
        <p:guide pos="43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74F1539-A67C-4652-9595-4EE7DD4D6CCE}" type="datetimeFigureOut">
              <a:rPr lang="en-GB"/>
              <a:pPr/>
              <a:t>24/06/2019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4BEDBC7-365D-4829-B3FE-118CFF39D73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2321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513A47-0895-4B11-B511-96FD4796E1BD}" type="datetimeFigureOut">
              <a:rPr lang="en-GB"/>
              <a:pPr/>
              <a:t>24/06/2019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40F1E8-3697-4262-9F00-F946C110FFA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9581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784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45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510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05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Child on slide – high or low depending on clothing/slide material etc.</a:t>
            </a:r>
          </a:p>
          <a:p>
            <a:r>
              <a:rPr lang="en-GB" baseline="0" dirty="0"/>
              <a:t>Skis/snowboard/sledge on snow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Ice skates on ice rink</a:t>
            </a:r>
            <a:endParaRPr lang="en-GB" baseline="0" dirty="0"/>
          </a:p>
          <a:p>
            <a:r>
              <a:rPr lang="en-GB" baseline="0" dirty="0"/>
              <a:t>Bowling ball &amp; alley at 10 pin bowling</a:t>
            </a:r>
          </a:p>
          <a:p>
            <a:r>
              <a:rPr lang="en-GB" baseline="0" dirty="0"/>
              <a:t>Rubbing hands together</a:t>
            </a:r>
          </a:p>
          <a:p>
            <a:r>
              <a:rPr lang="en-GB" baseline="0" dirty="0"/>
              <a:t>Breaks on a car or bicycle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Bicycle on beach</a:t>
            </a:r>
          </a:p>
          <a:p>
            <a:endParaRPr lang="en-GB" baseline="0" dirty="0"/>
          </a:p>
          <a:p>
            <a:endParaRPr lang="en-GB" baseline="0" dirty="0"/>
          </a:p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552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16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922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97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126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19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968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672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baseline="0" dirty="0"/>
              <a:t>Animated diagram introduces the separate parts of the machine.</a:t>
            </a:r>
          </a:p>
          <a:p>
            <a:r>
              <a:rPr lang="en-GB" b="1" i="1" baseline="0" dirty="0"/>
              <a:t>How The Kicker works:</a:t>
            </a:r>
            <a:r>
              <a:rPr lang="en-GB" i="1" baseline="0" dirty="0"/>
              <a:t> The boot swings and moves across the test sample, taking the needle with it.  The </a:t>
            </a:r>
            <a:r>
              <a:rPr lang="en-GB" i="1" baseline="0" dirty="0" err="1"/>
              <a:t>slippier</a:t>
            </a:r>
            <a:r>
              <a:rPr lang="en-GB" i="1" baseline="0" dirty="0"/>
              <a:t> the material is the </a:t>
            </a:r>
            <a:r>
              <a:rPr lang="en-GB" i="1" baseline="0" dirty="0" err="1"/>
              <a:t>futher</a:t>
            </a:r>
            <a:r>
              <a:rPr lang="en-GB" i="1" baseline="0" dirty="0"/>
              <a:t> the boot and needle will move.</a:t>
            </a:r>
          </a:p>
          <a:p>
            <a:r>
              <a:rPr lang="en-GB" baseline="0" dirty="0"/>
              <a:t>3) Short video of machine in use.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11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Ask Sarah James to send some photos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822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29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98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0F1E8-3697-4262-9F00-F946C110FFA0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156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1">
    <p:bg>
      <p:bgPr>
        <a:solidFill>
          <a:srgbClr val="F5B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286134" y="260648"/>
            <a:ext cx="8606346" cy="2664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Picture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87524" y="3596704"/>
            <a:ext cx="860495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kern="100" cap="all" baseline="0"/>
            </a:lvl1pPr>
          </a:lstStyle>
          <a:p>
            <a:pPr lvl="0"/>
            <a:r>
              <a:rPr lang="en-US" noProof="0" dirty="0"/>
              <a:t>Subtitle of the presentation</a:t>
            </a:r>
          </a:p>
        </p:txBody>
      </p:sp>
      <p:pic>
        <p:nvPicPr>
          <p:cNvPr id="39938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70" y="5896700"/>
            <a:ext cx="216911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3032956"/>
            <a:ext cx="8604956" cy="5309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600" cap="all" baseline="0"/>
            </a:lvl1pPr>
          </a:lstStyle>
          <a:p>
            <a:r>
              <a:rPr lang="en-US" noProof="0" dirty="0"/>
              <a:t>Title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59579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144000" cy="6856413"/>
          </a:xfrm>
          <a:prstGeom prst="rect">
            <a:avLst/>
          </a:prstGeom>
        </p:spPr>
        <p:txBody>
          <a:bodyPr r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de-DE" noProof="0" dirty="0"/>
              <a:t/>
            </a:r>
            <a:br>
              <a:rPr lang="de-DE" noProof="0" dirty="0"/>
            </a:br>
            <a:r>
              <a:rPr lang="de-DE" noProof="0" dirty="0"/>
              <a:t>Insert </a:t>
            </a:r>
            <a:r>
              <a:rPr lang="en-US" noProof="0" dirty="0"/>
              <a:t>Background</a:t>
            </a:r>
            <a:r>
              <a:rPr lang="de-DE" noProof="0" dirty="0"/>
              <a:t> Picture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87524" y="3573463"/>
            <a:ext cx="8604956" cy="1800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cap="all" baseline="0"/>
            </a:lvl1pPr>
          </a:lstStyle>
          <a:p>
            <a:pPr lvl="0"/>
            <a:r>
              <a:rPr lang="en-US" noProof="0" dirty="0"/>
              <a:t>Subtitle of the dividing slide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1376772"/>
            <a:ext cx="8604956" cy="20431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3600" cap="all" baseline="0"/>
            </a:lvl1pPr>
          </a:lstStyle>
          <a:p>
            <a:r>
              <a:rPr lang="en-US" noProof="0"/>
              <a:t>Dividing slide title</a:t>
            </a:r>
          </a:p>
        </p:txBody>
      </p:sp>
    </p:spTree>
    <p:extLst>
      <p:ext uri="{BB962C8B-B14F-4D97-AF65-F5344CB8AC3E}">
        <p14:creationId xmlns:p14="http://schemas.microsoft.com/office/powerpoint/2010/main" val="67998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1" hasCustomPrompt="1"/>
          </p:nvPr>
        </p:nvSpPr>
        <p:spPr>
          <a:xfrm>
            <a:off x="287524" y="1268760"/>
            <a:ext cx="4212468" cy="2376141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bg2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</a:lstStyle>
          <a:p>
            <a:pPr lvl="0"/>
            <a:r>
              <a:rPr lang="en-US" noProof="0" dirty="0"/>
              <a:t>Insert Content</a:t>
            </a:r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5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01E4C30-3911-4D5A-B5CC-AD0BB36E4551}" type="datetime4">
              <a:rPr lang="en-US" smtClean="0"/>
              <a:t>June 24, 2019</a:t>
            </a:fld>
            <a:endParaRPr lang="en-US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501C1F1C-A74A-4CF0-8601-ECA3AD0BBB8A}" type="slidenum">
              <a:rPr lang="en-GB"/>
              <a:pPr/>
              <a:t>‹#›</a:t>
            </a:fld>
            <a:r>
              <a:rPr lang="en-GB" dirty="0"/>
              <a:t>  </a:t>
            </a: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7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Title of Presentation / Meeting Name</a:t>
            </a:r>
            <a:endParaRPr lang="de-DE"/>
          </a:p>
        </p:txBody>
      </p:sp>
      <p:sp>
        <p:nvSpPr>
          <p:cNvPr id="12" name="Inhaltsplatzhalter 2"/>
          <p:cNvSpPr>
            <a:spLocks noGrp="1"/>
          </p:cNvSpPr>
          <p:nvPr>
            <p:ph sz="quarter" idx="18" hasCustomPrompt="1"/>
          </p:nvPr>
        </p:nvSpPr>
        <p:spPr>
          <a:xfrm>
            <a:off x="4677532" y="1261964"/>
            <a:ext cx="4212468" cy="2376141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bg2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</a:lstStyle>
          <a:p>
            <a:pPr lvl="0"/>
            <a:r>
              <a:rPr lang="en-US" noProof="0" dirty="0"/>
              <a:t>Insert Content</a:t>
            </a:r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quarter" idx="19" hasCustomPrompt="1"/>
          </p:nvPr>
        </p:nvSpPr>
        <p:spPr>
          <a:xfrm>
            <a:off x="288095" y="3780818"/>
            <a:ext cx="4212468" cy="2312007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bg2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</a:lstStyle>
          <a:p>
            <a:pPr lvl="0"/>
            <a:r>
              <a:rPr lang="en-US" noProof="0" dirty="0"/>
              <a:t>Insert Content</a:t>
            </a:r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</p:txBody>
      </p:sp>
      <p:sp>
        <p:nvSpPr>
          <p:cNvPr id="17" name="Inhaltsplatzhalter 2"/>
          <p:cNvSpPr>
            <a:spLocks noGrp="1"/>
          </p:cNvSpPr>
          <p:nvPr>
            <p:ph sz="quarter" idx="20" hasCustomPrompt="1"/>
          </p:nvPr>
        </p:nvSpPr>
        <p:spPr>
          <a:xfrm>
            <a:off x="4669731" y="3773390"/>
            <a:ext cx="4212468" cy="2319436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600" kern="100" baseline="0">
                <a:latin typeface="Calibri" pitchFamily="34" charset="0"/>
              </a:defRPr>
            </a:lvl1pPr>
            <a:lvl2pPr marL="5328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6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600" kern="100">
                <a:latin typeface="Calibri" pitchFamily="34" charset="0"/>
              </a:defRPr>
            </a:lvl4pPr>
            <a:lvl5pPr marL="1350000" indent="-270000">
              <a:lnSpc>
                <a:spcPts val="90"/>
              </a:lnSpc>
              <a:spcBef>
                <a:spcPts val="1600"/>
              </a:spcBef>
              <a:buClr>
                <a:schemeClr val="bg2"/>
              </a:buClr>
              <a:buFont typeface="Wingdings" pitchFamily="2" charset="2"/>
              <a:buChar char="§"/>
              <a:defRPr sz="1600" baseline="0">
                <a:latin typeface="Calibri" pitchFamily="34" charset="0"/>
              </a:defRPr>
            </a:lvl5pPr>
          </a:lstStyle>
          <a:p>
            <a:pPr lvl="0"/>
            <a:r>
              <a:rPr lang="en-US" noProof="0" dirty="0"/>
              <a:t>Insert Content</a:t>
            </a:r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</p:txBody>
      </p:sp>
      <p:pic>
        <p:nvPicPr>
          <p:cNvPr id="14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58" y="6199188"/>
            <a:ext cx="1409922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dirty="0"/>
              <a:t>Insert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5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sz="quarter" idx="11" hasCustomPrompt="1"/>
          </p:nvPr>
        </p:nvSpPr>
        <p:spPr>
          <a:xfrm>
            <a:off x="287524" y="1268760"/>
            <a:ext cx="4212468" cy="4824536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2000" kern="100" baseline="0">
                <a:latin typeface="Calibri" pitchFamily="34" charset="0"/>
              </a:defRPr>
            </a:lvl1pPr>
            <a:lvl2pPr marL="532800" indent="-2592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2000" kern="100">
                <a:latin typeface="Calibri" pitchFamily="34" charset="0"/>
              </a:defRPr>
            </a:lvl4pPr>
            <a:lvl5pPr marL="1332000" indent="-228600">
              <a:buClr>
                <a:schemeClr val="bg2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 noProof="0" dirty="0"/>
              <a:t>Insert Content</a:t>
            </a:r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3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3487504-487D-4C4C-821E-62E68AE2A91E}" type="datetime4">
              <a:rPr lang="en-US" smtClean="0"/>
              <a:t>June 24, 2019</a:t>
            </a:fld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689B0293-15B6-4B7A-8A96-312AE7DF1C07}" type="slidenum">
              <a:rPr lang="en-GB"/>
              <a:pPr/>
              <a:t>‹#›</a:t>
            </a:fld>
            <a:r>
              <a:rPr lang="en-GB" dirty="0"/>
              <a:t>  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Title of Presentation / Meeting Name</a:t>
            </a:r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sz="quarter" idx="16" hasCustomPrompt="1"/>
          </p:nvPr>
        </p:nvSpPr>
        <p:spPr>
          <a:xfrm>
            <a:off x="4679950" y="1268413"/>
            <a:ext cx="4210050" cy="4824536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2000" kern="100" baseline="0">
                <a:latin typeface="Calibri" pitchFamily="34" charset="0"/>
              </a:defRPr>
            </a:lvl1pPr>
            <a:lvl2pPr marL="532800" indent="-2592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2000" kern="100">
                <a:latin typeface="Calibri" pitchFamily="34" charset="0"/>
              </a:defRPr>
            </a:lvl4pPr>
            <a:lvl5pPr marL="1332000" indent="-228600">
              <a:buClr>
                <a:schemeClr val="bg2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 noProof="0" dirty="0"/>
              <a:t>Insert Content</a:t>
            </a:r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</p:txBody>
      </p:sp>
      <p:pic>
        <p:nvPicPr>
          <p:cNvPr id="11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58" y="6199188"/>
            <a:ext cx="1409922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dirty="0"/>
              <a:t>Insert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4483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nhaltsplatzhalter 3"/>
          <p:cNvSpPr>
            <a:spLocks noGrp="1"/>
          </p:cNvSpPr>
          <p:nvPr>
            <p:ph sz="quarter" idx="19" hasCustomPrompt="1"/>
          </p:nvPr>
        </p:nvSpPr>
        <p:spPr>
          <a:xfrm>
            <a:off x="287524" y="1268351"/>
            <a:ext cx="2015940" cy="2376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13" name="Datumsplatzhalter 3"/>
          <p:cNvSpPr>
            <a:spLocks noGrp="1"/>
          </p:cNvSpPr>
          <p:nvPr>
            <p:ph type="dt" sz="half" idx="23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8B2D92C-9848-4C1F-8488-4930BF2EDCAC}" type="datetime4">
              <a:rPr lang="en-US" smtClean="0"/>
              <a:t>June 24, 2019</a:t>
            </a:fld>
            <a:endParaRPr lang="en-US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24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BE9F1F0C-681D-4BA4-8354-34E5B8075406}" type="slidenum">
              <a:rPr lang="en-GB"/>
              <a:pPr/>
              <a:t>‹#›</a:t>
            </a:fld>
            <a:r>
              <a:rPr lang="en-GB" dirty="0"/>
              <a:t>  </a:t>
            </a:r>
          </a:p>
        </p:txBody>
      </p:sp>
      <p:sp>
        <p:nvSpPr>
          <p:cNvPr id="17" name="Fußzeilenplatzhalter 4"/>
          <p:cNvSpPr>
            <a:spLocks noGrp="1"/>
          </p:cNvSpPr>
          <p:nvPr>
            <p:ph type="ftr" sz="quarter" idx="25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Title of Presentation / Meeting Name</a:t>
            </a:r>
            <a:endParaRPr lang="de-DE"/>
          </a:p>
        </p:txBody>
      </p:sp>
      <p:sp>
        <p:nvSpPr>
          <p:cNvPr id="20" name="Inhaltsplatzhalter 3"/>
          <p:cNvSpPr>
            <a:spLocks noGrp="1"/>
          </p:cNvSpPr>
          <p:nvPr>
            <p:ph sz="quarter" idx="26" hasCustomPrompt="1"/>
          </p:nvPr>
        </p:nvSpPr>
        <p:spPr>
          <a:xfrm>
            <a:off x="2484438" y="1268351"/>
            <a:ext cx="2015940" cy="2376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1" name="Inhaltsplatzhalter 3"/>
          <p:cNvSpPr>
            <a:spLocks noGrp="1"/>
          </p:cNvSpPr>
          <p:nvPr>
            <p:ph sz="quarter" idx="27" hasCustomPrompt="1"/>
          </p:nvPr>
        </p:nvSpPr>
        <p:spPr>
          <a:xfrm>
            <a:off x="4680135" y="1268351"/>
            <a:ext cx="2015940" cy="2376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Inhaltsplatzhalter 3"/>
          <p:cNvSpPr>
            <a:spLocks noGrp="1"/>
          </p:cNvSpPr>
          <p:nvPr>
            <p:ph sz="quarter" idx="28" hasCustomPrompt="1"/>
          </p:nvPr>
        </p:nvSpPr>
        <p:spPr>
          <a:xfrm>
            <a:off x="6877235" y="1268624"/>
            <a:ext cx="2015940" cy="237654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3" name="Inhaltsplatzhalter 3"/>
          <p:cNvSpPr>
            <a:spLocks noGrp="1"/>
          </p:cNvSpPr>
          <p:nvPr>
            <p:ph sz="quarter" idx="29" hasCustomPrompt="1"/>
          </p:nvPr>
        </p:nvSpPr>
        <p:spPr>
          <a:xfrm>
            <a:off x="288900" y="3793370"/>
            <a:ext cx="2015940" cy="229945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Inhaltsplatzhalter 3"/>
          <p:cNvSpPr>
            <a:spLocks noGrp="1"/>
          </p:cNvSpPr>
          <p:nvPr>
            <p:ph sz="quarter" idx="30" hasCustomPrompt="1"/>
          </p:nvPr>
        </p:nvSpPr>
        <p:spPr>
          <a:xfrm>
            <a:off x="2484623" y="3777954"/>
            <a:ext cx="2015940" cy="23148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5" name="Inhaltsplatzhalter 3"/>
          <p:cNvSpPr>
            <a:spLocks noGrp="1"/>
          </p:cNvSpPr>
          <p:nvPr>
            <p:ph sz="quarter" idx="31" hasCustomPrompt="1"/>
          </p:nvPr>
        </p:nvSpPr>
        <p:spPr>
          <a:xfrm>
            <a:off x="4679417" y="3777556"/>
            <a:ext cx="2015940" cy="23152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Inhaltsplatzhalter 3"/>
          <p:cNvSpPr>
            <a:spLocks noGrp="1"/>
          </p:cNvSpPr>
          <p:nvPr>
            <p:ph sz="quarter" idx="32" hasCustomPrompt="1"/>
          </p:nvPr>
        </p:nvSpPr>
        <p:spPr>
          <a:xfrm>
            <a:off x="6877235" y="3778698"/>
            <a:ext cx="2015940" cy="231412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None/>
              <a:defRPr sz="1400" baseline="0">
                <a:latin typeface="Calibri" pitchFamily="34" charset="0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pic>
        <p:nvPicPr>
          <p:cNvPr id="15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58" y="6199188"/>
            <a:ext cx="1409922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dirty="0"/>
              <a:t>Insert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905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orma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2000" baseline="0">
                <a:noFill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2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DBB43AF-F723-491C-987F-DD194E2E1489}" type="datetime4">
              <a:rPr lang="en-US" smtClean="0"/>
              <a:t>June 24, 2019</a:t>
            </a:fld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8CEE3158-A352-44DB-B32E-412B774B11C9}" type="slidenum">
              <a:rPr lang="en-GB"/>
              <a:pPr/>
              <a:t>‹#›</a:t>
            </a:fld>
            <a:r>
              <a:rPr lang="en-GB" dirty="0"/>
              <a:t>  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Title of Presentation / Meeting Name</a:t>
            </a:r>
            <a:endParaRPr lang="de-DE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dirty="0"/>
              <a:t>Insert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639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Inhaltsplatzhalter 2"/>
          <p:cNvSpPr>
            <a:spLocks noGrp="1"/>
          </p:cNvSpPr>
          <p:nvPr>
            <p:ph sz="quarter" idx="12" hasCustomPrompt="1"/>
          </p:nvPr>
        </p:nvSpPr>
        <p:spPr>
          <a:xfrm>
            <a:off x="6876255" y="1268760"/>
            <a:ext cx="2016919" cy="4824536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1400" kern="100" baseline="0">
                <a:latin typeface="Calibri" pitchFamily="34" charset="0"/>
              </a:defRPr>
            </a:lvl1pPr>
            <a:lvl2pPr marL="360000" indent="-18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400" kern="100">
                <a:latin typeface="Calibri" pitchFamily="34" charset="0"/>
              </a:defRPr>
            </a:lvl2pPr>
            <a:lvl3pPr marL="540000" indent="-18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1400" kern="100">
                <a:latin typeface="Calibri" pitchFamily="34" charset="0"/>
              </a:defRPr>
            </a:lvl3pPr>
            <a:lvl4pPr marL="720000" indent="-18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1400" kern="100">
                <a:latin typeface="Calibri" pitchFamily="34" charset="0"/>
              </a:defRPr>
            </a:lvl4pPr>
            <a:lvl5pPr marL="900000" indent="-180000">
              <a:spcBef>
                <a:spcPts val="240"/>
              </a:spcBef>
              <a:buClr>
                <a:schemeClr val="bg2"/>
              </a:buClr>
              <a:buFont typeface="Wingdings" pitchFamily="2" charset="2"/>
              <a:buChar char="§"/>
              <a:defRPr sz="1400"/>
            </a:lvl5pPr>
          </a:lstStyle>
          <a:p>
            <a:pPr lvl="0"/>
            <a:r>
              <a:rPr lang="en-US" noProof="0" dirty="0"/>
              <a:t>Insert Content</a:t>
            </a:r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3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6E45272-E921-451E-A097-20ED4ABAD759}" type="datetime4">
              <a:rPr lang="en-US" smtClean="0"/>
              <a:t>June 24, 2019</a:t>
            </a:fld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48D3246F-62CF-4F03-83E6-A9066EECC0F0}" type="slidenum">
              <a:rPr lang="en-GB"/>
              <a:pPr/>
              <a:t>‹#›</a:t>
            </a:fld>
            <a:r>
              <a:rPr lang="en-GB" dirty="0"/>
              <a:t>  </a:t>
            </a: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Title of Presentation / Meeting Name</a:t>
            </a:r>
            <a:endParaRPr lang="de-DE"/>
          </a:p>
        </p:txBody>
      </p:sp>
      <p:sp>
        <p:nvSpPr>
          <p:cNvPr id="10" name="Inhaltsplatzhalter 2"/>
          <p:cNvSpPr>
            <a:spLocks noGrp="1"/>
          </p:cNvSpPr>
          <p:nvPr>
            <p:ph sz="quarter" idx="11" hasCustomPrompt="1"/>
          </p:nvPr>
        </p:nvSpPr>
        <p:spPr>
          <a:xfrm>
            <a:off x="287523" y="1268760"/>
            <a:ext cx="6408551" cy="4824536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384"/>
              </a:spcBef>
              <a:buClr>
                <a:srgbClr val="EFB900"/>
              </a:buClr>
              <a:buFont typeface="Wingdings" pitchFamily="2" charset="2"/>
              <a:buChar char="§"/>
              <a:defRPr sz="2000" kern="100" baseline="0">
                <a:latin typeface="Calibri" pitchFamily="34" charset="0"/>
              </a:defRPr>
            </a:lvl1pPr>
            <a:lvl2pPr marL="532800" indent="-2592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2pPr>
            <a:lvl3pPr marL="8064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defRPr sz="2000" kern="100">
                <a:latin typeface="Calibri" pitchFamily="34" charset="0"/>
              </a:defRPr>
            </a:lvl3pPr>
            <a:lvl4pPr marL="1080000" indent="-270000">
              <a:lnSpc>
                <a:spcPct val="90000"/>
              </a:lnSpc>
              <a:buClr>
                <a:srgbClr val="EFB900"/>
              </a:buClr>
              <a:buFont typeface="Wingdings" pitchFamily="2" charset="2"/>
              <a:buChar char="§"/>
              <a:tabLst/>
              <a:defRPr sz="2000" kern="100">
                <a:latin typeface="Calibri" pitchFamily="34" charset="0"/>
              </a:defRPr>
            </a:lvl4pPr>
            <a:lvl5pPr marL="1332000" indent="-228600">
              <a:buClr>
                <a:schemeClr val="bg2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 noProof="0" dirty="0"/>
              <a:t>Insert Content</a:t>
            </a:r>
          </a:p>
          <a:p>
            <a:pPr lvl="1"/>
            <a:r>
              <a:rPr lang="en-US" noProof="0" dirty="0"/>
              <a:t>Second Layer</a:t>
            </a:r>
          </a:p>
          <a:p>
            <a:pPr lvl="2"/>
            <a:r>
              <a:rPr lang="en-US" noProof="0" dirty="0"/>
              <a:t>Third Layer</a:t>
            </a:r>
          </a:p>
          <a:p>
            <a:pPr lvl="3"/>
            <a:r>
              <a:rPr lang="en-US" noProof="0" dirty="0"/>
              <a:t>Fourth Layer</a:t>
            </a:r>
          </a:p>
          <a:p>
            <a:pPr lvl="4"/>
            <a:r>
              <a:rPr lang="en-US" noProof="0" dirty="0"/>
              <a:t>Fifth Layer</a:t>
            </a:r>
          </a:p>
        </p:txBody>
      </p:sp>
      <p:pic>
        <p:nvPicPr>
          <p:cNvPr id="11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58" y="6199188"/>
            <a:ext cx="1409922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dirty="0"/>
              <a:t>Insert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505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rgbClr val="F5B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/>
          <p:cNvSpPr>
            <a:spLocks noGrp="1"/>
          </p:cNvSpPr>
          <p:nvPr>
            <p:ph type="pic" sz="quarter" idx="12" hasCustomPrompt="1"/>
          </p:nvPr>
        </p:nvSpPr>
        <p:spPr>
          <a:xfrm>
            <a:off x="286134" y="260648"/>
            <a:ext cx="8606346" cy="2664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Picture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87524" y="3042481"/>
            <a:ext cx="8604956" cy="50413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de-DE" sz="3600" cap="all" smtClean="0"/>
            </a:lvl1pPr>
          </a:lstStyle>
          <a:p>
            <a:pPr lvl="0"/>
            <a:r>
              <a:rPr lang="en-US" noProof="0" dirty="0"/>
              <a:t>Thank you for your attention</a:t>
            </a:r>
          </a:p>
        </p:txBody>
      </p:sp>
      <p:pic>
        <p:nvPicPr>
          <p:cNvPr id="5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70" y="5896700"/>
            <a:ext cx="216911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615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5"/>
          <p:cNvSpPr>
            <a:spLocks noGrp="1"/>
          </p:cNvSpPr>
          <p:nvPr>
            <p:ph type="pic" sz="quarter" idx="12" hasCustomPrompt="1"/>
          </p:nvPr>
        </p:nvSpPr>
        <p:spPr>
          <a:xfrm>
            <a:off x="286134" y="260648"/>
            <a:ext cx="8606346" cy="2664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Picture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87524" y="3042481"/>
            <a:ext cx="8604956" cy="504131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de-DE" sz="3600" cap="all" smtClean="0"/>
            </a:lvl1pPr>
          </a:lstStyle>
          <a:p>
            <a:pPr lvl="0"/>
            <a:r>
              <a:rPr lang="en-US" noProof="0"/>
              <a:t>Thank you for your attention</a:t>
            </a:r>
          </a:p>
        </p:txBody>
      </p:sp>
      <p:pic>
        <p:nvPicPr>
          <p:cNvPr id="5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70" y="5896700"/>
            <a:ext cx="216911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343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1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 hasCustomPrompt="1"/>
          </p:nvPr>
        </p:nvSpPr>
        <p:spPr>
          <a:xfrm>
            <a:off x="286134" y="260648"/>
            <a:ext cx="8606346" cy="2664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Picture</a:t>
            </a: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87524" y="3596704"/>
            <a:ext cx="8604956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000" kern="100" cap="all" baseline="0"/>
            </a:lvl1pPr>
          </a:lstStyle>
          <a:p>
            <a:pPr lvl="0"/>
            <a:r>
              <a:rPr lang="en-US" noProof="0" dirty="0"/>
              <a:t>Subtitle of the presentation</a:t>
            </a:r>
          </a:p>
        </p:txBody>
      </p:sp>
      <p:pic>
        <p:nvPicPr>
          <p:cNvPr id="39938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70" y="5896700"/>
            <a:ext cx="216911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3032956"/>
            <a:ext cx="8604956" cy="5309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600" cap="all" baseline="0"/>
            </a:lvl1pPr>
          </a:lstStyle>
          <a:p>
            <a:r>
              <a:rPr lang="en-US" noProof="0" dirty="0"/>
              <a:t>Title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4045474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">
    <p:bg>
      <p:bgPr>
        <a:solidFill>
          <a:srgbClr val="F5B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287524" y="260648"/>
            <a:ext cx="8604956" cy="3960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Picture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87524" y="4921696"/>
            <a:ext cx="6516688" cy="10805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kern="100" cap="all" baseline="0"/>
            </a:lvl1pPr>
          </a:lstStyle>
          <a:p>
            <a:pPr lvl="0"/>
            <a:r>
              <a:rPr lang="en-US" noProof="0" dirty="0"/>
              <a:t>Subtitle of the presentation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4338228"/>
            <a:ext cx="8604956" cy="5309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600" cap="all" baseline="0"/>
            </a:lvl1pPr>
          </a:lstStyle>
          <a:p>
            <a:r>
              <a:rPr lang="en-US" noProof="0" dirty="0"/>
              <a:t>Title of the presentation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974" y="6383046"/>
            <a:ext cx="1039389" cy="34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36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2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287524" y="260648"/>
            <a:ext cx="8604956" cy="39607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Picture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87524" y="4921696"/>
            <a:ext cx="6516688" cy="10805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kern="100" cap="all" baseline="0"/>
            </a:lvl1pPr>
          </a:lstStyle>
          <a:p>
            <a:pPr lvl="0"/>
            <a:r>
              <a:rPr lang="en-US" noProof="0" dirty="0"/>
              <a:t>Subtitle of the presentation</a:t>
            </a:r>
          </a:p>
        </p:txBody>
      </p:sp>
      <p:pic>
        <p:nvPicPr>
          <p:cNvPr id="6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70" y="5896700"/>
            <a:ext cx="216911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4338228"/>
            <a:ext cx="8604956" cy="530932"/>
          </a:xfrm>
          <a:prstGeom prst="rect">
            <a:avLst/>
          </a:prstGeom>
        </p:spPr>
        <p:txBody>
          <a:bodyPr lIns="0" tIns="0" rIns="0" bIns="0"/>
          <a:lstStyle>
            <a:lvl1pPr algn="l">
              <a:lnSpc>
                <a:spcPct val="90000"/>
              </a:lnSpc>
              <a:defRPr sz="3600" cap="all" baseline="0"/>
            </a:lvl1pPr>
          </a:lstStyle>
          <a:p>
            <a:r>
              <a:rPr lang="en-US" noProof="0" dirty="0"/>
              <a:t>Title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46587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Divider">
    <p:bg>
      <p:bgPr>
        <a:solidFill>
          <a:srgbClr val="F5B3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87524" y="3519702"/>
            <a:ext cx="8604956" cy="1800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cap="all" baseline="0"/>
            </a:lvl1pPr>
          </a:lstStyle>
          <a:p>
            <a:pPr lvl="0"/>
            <a:r>
              <a:rPr lang="en-US" noProof="0" dirty="0"/>
              <a:t>Subtitle of the presentation</a:t>
            </a:r>
          </a:p>
        </p:txBody>
      </p:sp>
      <p:pic>
        <p:nvPicPr>
          <p:cNvPr id="5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70" y="5896700"/>
            <a:ext cx="216911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1376772"/>
            <a:ext cx="8604956" cy="205222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3600" cap="all" baseline="0"/>
            </a:lvl1pPr>
          </a:lstStyle>
          <a:p>
            <a:r>
              <a:rPr lang="en-US" noProof="0" dirty="0"/>
              <a:t>Title of the presentation</a:t>
            </a:r>
            <a:br>
              <a:rPr lang="en-US" noProof="0" dirty="0"/>
            </a:br>
            <a:r>
              <a:rPr lang="en-US" noProof="0" dirty="0"/>
              <a:t>optional second line</a:t>
            </a:r>
          </a:p>
        </p:txBody>
      </p:sp>
    </p:spTree>
    <p:extLst>
      <p:ext uri="{BB962C8B-B14F-4D97-AF65-F5344CB8AC3E}">
        <p14:creationId xmlns:p14="http://schemas.microsoft.com/office/powerpoint/2010/main" val="2942371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Divider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287524" y="3519702"/>
            <a:ext cx="8604956" cy="18002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cap="all" baseline="0"/>
            </a:lvl1pPr>
          </a:lstStyle>
          <a:p>
            <a:pPr lvl="0"/>
            <a:r>
              <a:rPr lang="en-US" noProof="0" dirty="0"/>
              <a:t>Subtitle of the presentation</a:t>
            </a:r>
          </a:p>
        </p:txBody>
      </p:sp>
      <p:pic>
        <p:nvPicPr>
          <p:cNvPr id="5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370" y="5896700"/>
            <a:ext cx="216911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1376772"/>
            <a:ext cx="8604956" cy="205222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3600" cap="all" baseline="0"/>
            </a:lvl1pPr>
          </a:lstStyle>
          <a:p>
            <a:r>
              <a:rPr lang="en-US" noProof="0" dirty="0"/>
              <a:t>Title of the presentation</a:t>
            </a:r>
            <a:br>
              <a:rPr lang="en-US" noProof="0" dirty="0"/>
            </a:br>
            <a:r>
              <a:rPr lang="en-US" noProof="0" dirty="0"/>
              <a:t>optional second line</a:t>
            </a:r>
          </a:p>
        </p:txBody>
      </p:sp>
    </p:spTree>
    <p:extLst>
      <p:ext uri="{BB962C8B-B14F-4D97-AF65-F5344CB8AC3E}">
        <p14:creationId xmlns:p14="http://schemas.microsoft.com/office/powerpoint/2010/main" val="235906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quarter" idx="11" hasCustomPrompt="1"/>
          </p:nvPr>
        </p:nvSpPr>
        <p:spPr>
          <a:xfrm>
            <a:off x="287524" y="1268760"/>
            <a:ext cx="8604956" cy="4824065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480"/>
              </a:spcBef>
              <a:buClr>
                <a:srgbClr val="EFB900"/>
              </a:buClr>
              <a:buFont typeface="Wingdings" pitchFamily="2" charset="2"/>
              <a:buChar char="§"/>
              <a:defRPr sz="2000" kern="100" baseline="0"/>
            </a:lvl1pPr>
            <a:lvl2pPr marL="742950" indent="-285750">
              <a:buClr>
                <a:srgbClr val="EFB900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EFB900"/>
              </a:buClr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EFB900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rgbClr val="EFB900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2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 dirty="0" err="1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307A191-85B9-414D-8020-3EB0D2B2383D}" type="datetime4">
              <a:rPr lang="en-US" smtClean="0"/>
              <a:t>June 24, 2019</a:t>
            </a:fld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24F4544F-7517-47D0-B72D-419475E9EDD5}" type="slidenum">
              <a:rPr lang="en-GB"/>
              <a:pPr/>
              <a:t>‹#›</a:t>
            </a:fld>
            <a:r>
              <a:rPr lang="en-GB" dirty="0"/>
              <a:t>  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 Title of Presentation / Meeting Name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dirty="0"/>
              <a:t>Insert 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974" y="6383046"/>
            <a:ext cx="1039389" cy="34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72196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yellow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Inhaltsplatzhalter 2"/>
          <p:cNvSpPr>
            <a:spLocks noGrp="1"/>
          </p:cNvSpPr>
          <p:nvPr>
            <p:ph sz="quarter" idx="11" hasCustomPrompt="1"/>
          </p:nvPr>
        </p:nvSpPr>
        <p:spPr>
          <a:xfrm>
            <a:off x="287524" y="1268760"/>
            <a:ext cx="8604956" cy="4824065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480"/>
              </a:spcBef>
              <a:buClr>
                <a:srgbClr val="EFB900"/>
              </a:buClr>
              <a:buFont typeface="Wingdings" pitchFamily="2" charset="2"/>
              <a:buChar char="§"/>
              <a:defRPr sz="2000" kern="100" baseline="0"/>
            </a:lvl1pPr>
            <a:lvl2pPr marL="742950" indent="-285750">
              <a:buClr>
                <a:srgbClr val="EFB900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EFB900"/>
              </a:buClr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EFB900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rgbClr val="EFB900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2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8C4FD66-B792-4295-BEE4-41267D396BE7}" type="datetime4">
              <a:rPr lang="en-US" smtClean="0"/>
              <a:t>June 24, 2019</a:t>
            </a:fld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E1F5B01F-31E5-470E-8323-F2CF7A0C0943}" type="slidenum">
              <a:rPr lang="en-GB"/>
              <a:pPr/>
              <a:t>‹#›</a:t>
            </a:fld>
            <a:r>
              <a:rPr lang="en-GB" dirty="0"/>
              <a:t>  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Title of Presentation / Meeting Name</a:t>
            </a:r>
            <a:endParaRPr lang="de-DE"/>
          </a:p>
        </p:txBody>
      </p:sp>
      <p:pic>
        <p:nvPicPr>
          <p:cNvPr id="8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58" y="6199188"/>
            <a:ext cx="1409922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dirty="0"/>
              <a:t>Insert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445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yellow_Industry &amp; Automotive">
    <p:bg>
      <p:bgPr>
        <a:solidFill>
          <a:srgbClr val="C0C5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Inhaltsplatzhalter 2"/>
          <p:cNvSpPr>
            <a:spLocks noGrp="1"/>
          </p:cNvSpPr>
          <p:nvPr>
            <p:ph sz="quarter" idx="11" hasCustomPrompt="1"/>
          </p:nvPr>
        </p:nvSpPr>
        <p:spPr>
          <a:xfrm>
            <a:off x="287524" y="1268760"/>
            <a:ext cx="8604956" cy="4824065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90000"/>
              </a:lnSpc>
              <a:spcBef>
                <a:spcPts val="480"/>
              </a:spcBef>
              <a:buClr>
                <a:srgbClr val="EFB900"/>
              </a:buClr>
              <a:buFont typeface="Wingdings" pitchFamily="2" charset="2"/>
              <a:buChar char="§"/>
              <a:defRPr sz="2000" kern="100" baseline="0"/>
            </a:lvl1pPr>
            <a:lvl2pPr marL="742950" indent="-285750">
              <a:buClr>
                <a:srgbClr val="EFB900"/>
              </a:buClr>
              <a:buFont typeface="Wingdings" pitchFamily="2" charset="2"/>
              <a:buChar char="§"/>
              <a:defRPr sz="2000"/>
            </a:lvl2pPr>
            <a:lvl3pPr marL="1143000" indent="-228600">
              <a:buClr>
                <a:srgbClr val="EFB900"/>
              </a:buClr>
              <a:buFont typeface="Wingdings" pitchFamily="2" charset="2"/>
              <a:buChar char="§"/>
              <a:defRPr sz="2000"/>
            </a:lvl3pPr>
            <a:lvl4pPr marL="1600200" indent="-228600">
              <a:buClr>
                <a:srgbClr val="EFB900"/>
              </a:buClr>
              <a:buFont typeface="Wingdings" pitchFamily="2" charset="2"/>
              <a:buChar char="§"/>
              <a:defRPr sz="2000"/>
            </a:lvl4pPr>
            <a:lvl5pPr marL="2057400" indent="-228600">
              <a:buClr>
                <a:srgbClr val="EFB900"/>
              </a:buClr>
              <a:buFont typeface="Wingdings" pitchFamily="2" charset="2"/>
              <a:buChar char="§"/>
              <a:defRPr sz="2000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2"/>
          </p:nvPr>
        </p:nvSpPr>
        <p:spPr>
          <a:xfrm>
            <a:off x="576263" y="6561138"/>
            <a:ext cx="792162" cy="109537"/>
          </a:xfrm>
          <a:prstGeom prst="rect">
            <a:avLst/>
          </a:prstGeom>
        </p:spPr>
        <p:txBody>
          <a:bodyPr wrap="none" lIns="0" tIns="0" rIns="0" bIns="0" anchor="t"/>
          <a:lstStyle>
            <a:lvl1pPr fontAlgn="auto">
              <a:spcBef>
                <a:spcPts val="0"/>
              </a:spcBef>
              <a:spcAft>
                <a:spcPts val="0"/>
              </a:spcAft>
              <a:defRPr sz="8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8C4FD66-B792-4295-BEE4-41267D396BE7}" type="datetime4">
              <a:rPr lang="en-US" smtClean="0"/>
              <a:t>June 24, 2019</a:t>
            </a:fld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>
          <a:xfrm>
            <a:off x="287338" y="6561138"/>
            <a:ext cx="431800" cy="107950"/>
          </a:xfrm>
          <a:prstGeom prst="rect">
            <a:avLst/>
          </a:prstGeom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/>
            </a:lvl1pPr>
          </a:lstStyle>
          <a:p>
            <a:fld id="{E1F5B01F-31E5-470E-8323-F2CF7A0C0943}" type="slidenum">
              <a:rPr lang="en-GB"/>
              <a:pPr/>
              <a:t>‹#›</a:t>
            </a:fld>
            <a:r>
              <a:rPr lang="en-GB" dirty="0"/>
              <a:t>  </a:t>
            </a:r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368425" y="6561138"/>
            <a:ext cx="5364163" cy="107950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 Title of Presentation / Meeting Name</a:t>
            </a:r>
            <a:endParaRPr lang="de-DE"/>
          </a:p>
        </p:txBody>
      </p:sp>
      <p:pic>
        <p:nvPicPr>
          <p:cNvPr id="8" name="Picture 2" descr="C:\Users\nje\Desktop\Logos WMF und EMF\1000_SIK_Logo_ClaimR_NO_ARTWORK_RGB.w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558" y="6199188"/>
            <a:ext cx="1409922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 hasCustomPrompt="1"/>
          </p:nvPr>
        </p:nvSpPr>
        <p:spPr>
          <a:xfrm>
            <a:off x="287524" y="260648"/>
            <a:ext cx="8604956" cy="68407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lnSpc>
                <a:spcPct val="90000"/>
              </a:lnSpc>
              <a:defRPr sz="2800" cap="all" baseline="0"/>
            </a:lvl1pPr>
          </a:lstStyle>
          <a:p>
            <a:r>
              <a:rPr lang="de-DE" dirty="0"/>
              <a:t>Insert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319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22" r:id="rId2"/>
    <p:sldLayoutId id="2147483911" r:id="rId3"/>
    <p:sldLayoutId id="2147483912" r:id="rId4"/>
    <p:sldLayoutId id="2147483913" r:id="rId5"/>
    <p:sldLayoutId id="2147483923" r:id="rId6"/>
    <p:sldLayoutId id="2147483914" r:id="rId7"/>
    <p:sldLayoutId id="2147483915" r:id="rId8"/>
    <p:sldLayoutId id="2147483924" r:id="rId9"/>
    <p:sldLayoutId id="2147483909" r:id="rId10"/>
    <p:sldLayoutId id="2147483916" r:id="rId11"/>
    <p:sldLayoutId id="2147483917" r:id="rId12"/>
    <p:sldLayoutId id="2147483918" r:id="rId13"/>
    <p:sldLayoutId id="2147483919" r:id="rId14"/>
    <p:sldLayoutId id="2147483920" r:id="rId15"/>
    <p:sldLayoutId id="2147483921" r:id="rId16"/>
    <p:sldLayoutId id="2147483925" r:id="rId17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>
          <a:xfrm>
            <a:off x="287338" y="5346000"/>
            <a:ext cx="6516687" cy="1081088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Arial" charset="0"/>
              <a:buNone/>
              <a:defRPr/>
            </a:pPr>
            <a:r>
              <a:rPr lang="en-GB" dirty="0">
                <a:ea typeface="ＭＳ Ｐゴシック" charset="0"/>
              </a:rPr>
              <a:t>Year 5</a:t>
            </a:r>
          </a:p>
        </p:txBody>
      </p:sp>
      <p:sp>
        <p:nvSpPr>
          <p:cNvPr id="5" name="Titel 3"/>
          <p:cNvSpPr>
            <a:spLocks noGrp="1"/>
          </p:cNvSpPr>
          <p:nvPr>
            <p:ph type="title"/>
          </p:nvPr>
        </p:nvSpPr>
        <p:spPr>
          <a:xfrm>
            <a:off x="287524" y="4338228"/>
            <a:ext cx="8604956" cy="530932"/>
          </a:xfrm>
        </p:spPr>
        <p:txBody>
          <a:bodyPr/>
          <a:lstStyle/>
          <a:p>
            <a:r>
              <a:rPr lang="en-US" dirty="0"/>
              <a:t>Friction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88" y="260350"/>
            <a:ext cx="3078047" cy="3762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508" y="260350"/>
            <a:ext cx="2295773" cy="3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000" y="260350"/>
            <a:ext cx="2508000" cy="3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9307A191-85B9-414D-8020-3EB0D2B2383D}" type="datetime4">
              <a:rPr lang="en-US" smtClean="0">
                <a:solidFill>
                  <a:prstClr val="black"/>
                </a:solidFill>
              </a:rPr>
              <a:pPr>
                <a:defRPr/>
              </a:pPr>
              <a:t>June 24, 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 Title of Presentation / Meeting Name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r>
              <a:rPr lang="en-GB">
                <a:solidFill>
                  <a:prstClr val="black"/>
                </a:solidFill>
              </a:rPr>
              <a:t> 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0800000" flipV="1">
            <a:off x="6269120" y="5191221"/>
            <a:ext cx="214095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2400" dirty="0"/>
              <a:t>Discuss with your partner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1094877" y="842211"/>
            <a:ext cx="7134726" cy="3717757"/>
          </a:xfrm>
          <a:prstGeom prst="wedgeEllipseCallout">
            <a:avLst/>
          </a:prstGeom>
          <a:solidFill>
            <a:srgbClr val="F5B325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solidFill>
                  <a:schemeClr val="accent1">
                    <a:lumMod val="50000"/>
                  </a:schemeClr>
                </a:solidFill>
              </a:rPr>
              <a:t>How do you define friction?</a:t>
            </a:r>
          </a:p>
        </p:txBody>
      </p:sp>
    </p:spTree>
    <p:extLst>
      <p:ext uri="{BB962C8B-B14F-4D97-AF65-F5344CB8AC3E}">
        <p14:creationId xmlns:p14="http://schemas.microsoft.com/office/powerpoint/2010/main" val="4234825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>
          <a:xfrm>
            <a:off x="575510" y="6581571"/>
            <a:ext cx="793668" cy="68672"/>
          </a:xfrm>
        </p:spPr>
        <p:txBody>
          <a:bodyPr/>
          <a:lstStyle/>
          <a:p>
            <a:pPr>
              <a:defRPr/>
            </a:pPr>
            <a:fld id="{9307A191-85B9-414D-8020-3EB0D2B2383D}" type="datetime4">
              <a:rPr lang="en-US" smtClean="0">
                <a:solidFill>
                  <a:prstClr val="black"/>
                </a:solidFill>
              </a:rPr>
              <a:pPr>
                <a:defRPr/>
              </a:pPr>
              <a:t>June 24, 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363329" y="6581274"/>
            <a:ext cx="5374356" cy="67678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 Title of Presentation / Meeting Name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r>
              <a:rPr lang="en-GB">
                <a:solidFill>
                  <a:prstClr val="black"/>
                </a:solidFill>
              </a:rPr>
              <a:t> 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/>
              <a:t>Definition of friction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338" y="1292088"/>
            <a:ext cx="8279146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600" dirty="0"/>
              <a:t>The resistance that one surface or object encounters when moving over another.</a:t>
            </a:r>
          </a:p>
          <a:p>
            <a:endParaRPr lang="en-GB" sz="2600" dirty="0"/>
          </a:p>
          <a:p>
            <a:r>
              <a:rPr lang="en-GB" sz="2600" dirty="0"/>
              <a:t>The action of one surface or object rubbing against another.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3" t="32213" r="4685" b="24106"/>
          <a:stretch/>
        </p:blipFill>
        <p:spPr>
          <a:xfrm>
            <a:off x="3874168" y="3429612"/>
            <a:ext cx="3573379" cy="297118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608099" y="5895473"/>
            <a:ext cx="256272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Rubbing      Resistance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7338" y="4049723"/>
            <a:ext cx="2827421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200" dirty="0"/>
              <a:t>In this example the wheels and floor will rub against each other – there will be resistance </a:t>
            </a:r>
          </a:p>
        </p:txBody>
      </p:sp>
    </p:spTree>
    <p:extLst>
      <p:ext uri="{BB962C8B-B14F-4D97-AF65-F5344CB8AC3E}">
        <p14:creationId xmlns:p14="http://schemas.microsoft.com/office/powerpoint/2010/main" val="313196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>
          <a:xfrm>
            <a:off x="575510" y="6581571"/>
            <a:ext cx="793668" cy="68672"/>
          </a:xfrm>
        </p:spPr>
        <p:txBody>
          <a:bodyPr/>
          <a:lstStyle/>
          <a:p>
            <a:pPr>
              <a:defRPr/>
            </a:pPr>
            <a:fld id="{9307A191-85B9-414D-8020-3EB0D2B2383D}" type="datetime4">
              <a:rPr lang="en-US" smtClean="0">
                <a:solidFill>
                  <a:prstClr val="black"/>
                </a:solidFill>
              </a:rPr>
              <a:pPr>
                <a:defRPr/>
              </a:pPr>
              <a:t>June 24, 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363329" y="6581274"/>
            <a:ext cx="5374356" cy="67678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 Title of Presentation / Meeting Name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r>
              <a:rPr lang="en-GB" smtClean="0">
                <a:solidFill>
                  <a:prstClr val="black"/>
                </a:solidFill>
              </a:rPr>
              <a:t> 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 smtClean="0"/>
              <a:t>Examples of friction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338" y="1292088"/>
            <a:ext cx="8279146" cy="36625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600" dirty="0" smtClean="0"/>
              <a:t>Which will have more resistance?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A ball on grass or on a sports hall floor?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/>
          </a:p>
          <a:p>
            <a:endParaRPr lang="en-GB" sz="2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/>
              <a:t>Wet </a:t>
            </a:r>
            <a:r>
              <a:rPr lang="en-GB" sz="2400" dirty="0" smtClean="0"/>
              <a:t>feet </a:t>
            </a:r>
            <a:r>
              <a:rPr lang="en-GB" sz="2400" dirty="0" smtClean="0"/>
              <a:t>in </a:t>
            </a:r>
            <a:r>
              <a:rPr lang="en-GB" sz="2400" dirty="0" smtClean="0"/>
              <a:t>a bath or </a:t>
            </a:r>
            <a:r>
              <a:rPr lang="en-GB" sz="2400" dirty="0" smtClean="0"/>
              <a:t>on a bath mat? </a:t>
            </a:r>
            <a:endParaRPr lang="en-GB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 smtClean="0"/>
          </a:p>
        </p:txBody>
      </p:sp>
      <p:sp>
        <p:nvSpPr>
          <p:cNvPr id="15" name="TextBox 14"/>
          <p:cNvSpPr txBox="1"/>
          <p:nvPr/>
        </p:nvSpPr>
        <p:spPr>
          <a:xfrm rot="10800000" flipV="1">
            <a:off x="6800344" y="3546576"/>
            <a:ext cx="174340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dirty="0" smtClean="0"/>
              <a:t>Discuss with your partner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19137" y="2195760"/>
            <a:ext cx="2389385" cy="17920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50" y="2195760"/>
            <a:ext cx="2390400" cy="1792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" y="4545567"/>
            <a:ext cx="2390400" cy="179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50" y="4545567"/>
            <a:ext cx="2390400" cy="17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5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>
          <a:xfrm>
            <a:off x="575510" y="6581571"/>
            <a:ext cx="793668" cy="68672"/>
          </a:xfrm>
        </p:spPr>
        <p:txBody>
          <a:bodyPr/>
          <a:lstStyle/>
          <a:p>
            <a:pPr>
              <a:defRPr/>
            </a:pPr>
            <a:fld id="{9307A191-85B9-414D-8020-3EB0D2B2383D}" type="datetime4">
              <a:rPr lang="en-US" smtClean="0">
                <a:solidFill>
                  <a:prstClr val="black"/>
                </a:solidFill>
              </a:rPr>
              <a:pPr>
                <a:defRPr/>
              </a:pPr>
              <a:t>June 24, 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363329" y="6581274"/>
            <a:ext cx="5374356" cy="67678"/>
          </a:xfrm>
        </p:spPr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 Title of Presentation / Meeting Name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r>
              <a:rPr lang="en-GB">
                <a:solidFill>
                  <a:prstClr val="black"/>
                </a:solidFill>
              </a:rPr>
              <a:t> 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/>
              <a:t>examples of High and Low friction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5464" y="1352246"/>
            <a:ext cx="3569642" cy="3139321"/>
          </a:xfrm>
          <a:prstGeom prst="rect">
            <a:avLst/>
          </a:prstGeom>
          <a:noFill/>
          <a:ln w="31750">
            <a:solidFill>
              <a:srgbClr val="F5B325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88900"/>
            <a:endParaRPr lang="en-GB" sz="1000" b="1" dirty="0"/>
          </a:p>
          <a:p>
            <a:pPr marL="357188" indent="-177800"/>
            <a:r>
              <a:rPr lang="en-GB" sz="2400" b="1" dirty="0"/>
              <a:t>High Friction</a:t>
            </a:r>
          </a:p>
          <a:p>
            <a:pPr marL="447675" indent="-268288">
              <a:buFont typeface="Arial" panose="020B0604020202020204" pitchFamily="34" charset="0"/>
              <a:buChar char="•"/>
            </a:pPr>
            <a:r>
              <a:rPr lang="en-GB" sz="2400" dirty="0"/>
              <a:t>Sledge on grass</a:t>
            </a:r>
          </a:p>
          <a:p>
            <a:pPr marL="447675" indent="-268288">
              <a:buFont typeface="Arial" panose="020B0604020202020204" pitchFamily="34" charset="0"/>
              <a:buChar char="•"/>
            </a:pPr>
            <a:r>
              <a:rPr lang="en-GB" sz="2400" dirty="0"/>
              <a:t>Sandpaper on wood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68288" indent="-179388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68288" indent="-179388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68288" indent="-179388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GB" sz="2600" dirty="0"/>
          </a:p>
        </p:txBody>
      </p:sp>
      <p:sp>
        <p:nvSpPr>
          <p:cNvPr id="29" name="TextBox 28"/>
          <p:cNvSpPr txBox="1"/>
          <p:nvPr/>
        </p:nvSpPr>
        <p:spPr>
          <a:xfrm>
            <a:off x="287338" y="5216786"/>
            <a:ext cx="769068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200" dirty="0"/>
              <a:t>Can you think of some of your own examples to add to the list?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9950" y="1352245"/>
            <a:ext cx="3625277" cy="3139321"/>
          </a:xfrm>
          <a:prstGeom prst="rect">
            <a:avLst/>
          </a:prstGeom>
          <a:noFill/>
          <a:ln w="31750">
            <a:solidFill>
              <a:srgbClr val="F5B325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357188" indent="-177800"/>
            <a:endParaRPr lang="en-GB" sz="1000" b="1" dirty="0"/>
          </a:p>
          <a:p>
            <a:pPr marL="357188" indent="-177800"/>
            <a:r>
              <a:rPr lang="en-GB" sz="2400" b="1" dirty="0"/>
              <a:t>Low Friction</a:t>
            </a:r>
          </a:p>
          <a:p>
            <a:pPr marL="536575" indent="-179388">
              <a:buFont typeface="Arial" panose="020B0604020202020204" pitchFamily="34" charset="0"/>
              <a:buChar char="•"/>
            </a:pPr>
            <a:r>
              <a:rPr lang="en-GB" sz="2400" dirty="0"/>
              <a:t>Skis on snow</a:t>
            </a:r>
          </a:p>
          <a:p>
            <a:pPr marL="536575" indent="-179388">
              <a:buFont typeface="Arial" panose="020B0604020202020204" pitchFamily="34" charset="0"/>
              <a:buChar char="•"/>
            </a:pPr>
            <a:r>
              <a:rPr lang="en-GB" sz="2400" dirty="0"/>
              <a:t>Feet on a wet bath</a:t>
            </a:r>
          </a:p>
          <a:p>
            <a:pPr marL="357188" indent="-1778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57188" indent="-1778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57188" indent="-1778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57188" indent="-1778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375281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>
          <a:xfrm>
            <a:off x="575510" y="6581571"/>
            <a:ext cx="793668" cy="68672"/>
          </a:xfrm>
        </p:spPr>
        <p:txBody>
          <a:bodyPr/>
          <a:lstStyle/>
          <a:p>
            <a:pPr>
              <a:defRPr/>
            </a:pPr>
            <a:fld id="{9307A191-85B9-414D-8020-3EB0D2B2383D}" type="datetime4">
              <a:rPr lang="en-US" smtClean="0">
                <a:solidFill>
                  <a:prstClr val="black"/>
                </a:solidFill>
              </a:rPr>
              <a:pPr>
                <a:defRPr/>
              </a:pPr>
              <a:t>June 24, 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363329" y="6581274"/>
            <a:ext cx="5374356" cy="6767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 Title of Presentation / Meeting Name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r>
              <a:rPr lang="en-GB">
                <a:solidFill>
                  <a:prstClr val="black"/>
                </a:solidFill>
              </a:rPr>
              <a:t> 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/>
              <a:t>What is this?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4744576" y="459757"/>
            <a:ext cx="3662752" cy="1596762"/>
          </a:xfrm>
          <a:prstGeom prst="wedgeEllipseCallout">
            <a:avLst>
              <a:gd name="adj1" fmla="val -38435"/>
              <a:gd name="adj2" fmla="val 60778"/>
            </a:avLst>
          </a:prstGeom>
          <a:solidFill>
            <a:srgbClr val="F5B325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accent1">
                    <a:lumMod val="50000"/>
                  </a:schemeClr>
                </a:solidFill>
              </a:rPr>
              <a:t>What do you think it measures?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4744576" y="2545374"/>
            <a:ext cx="3662752" cy="1596762"/>
          </a:xfrm>
          <a:prstGeom prst="wedgeEllipseCallout">
            <a:avLst>
              <a:gd name="adj1" fmla="val -37872"/>
              <a:gd name="adj2" fmla="val 58625"/>
            </a:avLst>
          </a:prstGeom>
          <a:solidFill>
            <a:srgbClr val="F5B325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accent1">
                    <a:lumMod val="50000"/>
                  </a:schemeClr>
                </a:solidFill>
              </a:rPr>
              <a:t>Why does it have a hook on one end?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4819426" y="4577074"/>
            <a:ext cx="3662752" cy="1596762"/>
          </a:xfrm>
          <a:prstGeom prst="wedgeEllipseCallout">
            <a:avLst>
              <a:gd name="adj1" fmla="val -38622"/>
              <a:gd name="adj2" fmla="val 60778"/>
            </a:avLst>
          </a:prstGeom>
          <a:solidFill>
            <a:srgbClr val="F5B325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chemeClr val="accent1">
                    <a:lumMod val="50000"/>
                  </a:schemeClr>
                </a:solidFill>
              </a:rPr>
              <a:t>How do you think it works?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8" r="18206"/>
          <a:stretch/>
        </p:blipFill>
        <p:spPr>
          <a:xfrm>
            <a:off x="950493" y="1268413"/>
            <a:ext cx="2394286" cy="48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8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>
          <a:xfrm>
            <a:off x="575510" y="6581571"/>
            <a:ext cx="793668" cy="68672"/>
          </a:xfrm>
        </p:spPr>
        <p:txBody>
          <a:bodyPr/>
          <a:lstStyle/>
          <a:p>
            <a:pPr>
              <a:defRPr/>
            </a:pPr>
            <a:fld id="{9307A191-85B9-414D-8020-3EB0D2B2383D}" type="datetime4">
              <a:rPr lang="en-US" smtClean="0">
                <a:solidFill>
                  <a:prstClr val="black"/>
                </a:solidFill>
              </a:rPr>
              <a:pPr>
                <a:defRPr/>
              </a:pPr>
              <a:t>June 24, 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363329" y="6581274"/>
            <a:ext cx="5374356" cy="6767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 Title of Presentation / Meeting Name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r>
              <a:rPr lang="en-GB">
                <a:solidFill>
                  <a:prstClr val="black"/>
                </a:solidFill>
              </a:rPr>
              <a:t> 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Forcemeter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8390" y="1352245"/>
            <a:ext cx="4753810" cy="4708981"/>
          </a:xfrm>
          <a:prstGeom prst="rect">
            <a:avLst/>
          </a:prstGeom>
          <a:noFill/>
          <a:ln w="31750">
            <a:solidFill>
              <a:srgbClr val="F5B325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357188" indent="-177800"/>
            <a:endParaRPr lang="en-GB" sz="1500" b="1" dirty="0"/>
          </a:p>
          <a:p>
            <a:pPr marL="179388"/>
            <a:r>
              <a:rPr lang="en-GB" sz="2300" dirty="0"/>
              <a:t>A </a:t>
            </a:r>
            <a:r>
              <a:rPr lang="en-GB" sz="2300" dirty="0" err="1"/>
              <a:t>forcemeter</a:t>
            </a:r>
            <a:r>
              <a:rPr lang="en-GB" sz="2300" dirty="0"/>
              <a:t> measures forces.  Forces are measured in </a:t>
            </a:r>
            <a:r>
              <a:rPr lang="en-GB" sz="2300" dirty="0" err="1"/>
              <a:t>Newtons</a:t>
            </a:r>
            <a:r>
              <a:rPr lang="en-GB" sz="2300" dirty="0"/>
              <a:t>.</a:t>
            </a:r>
          </a:p>
          <a:p>
            <a:pPr marL="357187"/>
            <a:endParaRPr lang="en-GB" sz="2300" dirty="0"/>
          </a:p>
          <a:p>
            <a:pPr marL="179388"/>
            <a:r>
              <a:rPr lang="en-GB" sz="2300" dirty="0"/>
              <a:t>The hook helps you to attach the object to be measured to the </a:t>
            </a:r>
            <a:r>
              <a:rPr lang="en-GB" sz="2300" dirty="0" err="1"/>
              <a:t>forcemeter</a:t>
            </a:r>
            <a:r>
              <a:rPr lang="en-GB" sz="2300" dirty="0"/>
              <a:t>.</a:t>
            </a:r>
          </a:p>
          <a:p>
            <a:pPr marL="179388"/>
            <a:endParaRPr lang="en-GB" sz="2300" dirty="0"/>
          </a:p>
          <a:p>
            <a:pPr marL="179388"/>
            <a:r>
              <a:rPr lang="en-GB" sz="2300" dirty="0"/>
              <a:t>The other end of the hook is attached to a spring inside the </a:t>
            </a:r>
            <a:r>
              <a:rPr lang="en-GB" sz="2300" dirty="0" err="1"/>
              <a:t>forcemeter</a:t>
            </a:r>
            <a:r>
              <a:rPr lang="en-GB" sz="2300" dirty="0"/>
              <a:t>.  When a force is applied to the hook the spring stretches.  When the spring stops a reading can be taken.</a:t>
            </a:r>
          </a:p>
          <a:p>
            <a:pPr marL="179388"/>
            <a:endParaRPr lang="en-GB" sz="15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8" r="18206"/>
          <a:stretch/>
        </p:blipFill>
        <p:spPr>
          <a:xfrm>
            <a:off x="950493" y="1268413"/>
            <a:ext cx="2394286" cy="48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>
          <a:xfrm>
            <a:off x="575510" y="6581571"/>
            <a:ext cx="793668" cy="68672"/>
          </a:xfrm>
        </p:spPr>
        <p:txBody>
          <a:bodyPr/>
          <a:lstStyle/>
          <a:p>
            <a:pPr>
              <a:defRPr/>
            </a:pPr>
            <a:fld id="{9307A191-85B9-414D-8020-3EB0D2B2383D}" type="datetime4">
              <a:rPr lang="en-US" smtClean="0">
                <a:solidFill>
                  <a:prstClr val="black"/>
                </a:solidFill>
              </a:rPr>
              <a:pPr>
                <a:defRPr/>
              </a:pPr>
              <a:t>June 24, 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363329" y="6581274"/>
            <a:ext cx="5374356" cy="6767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 Title of Presentation / Meeting Name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r>
              <a:rPr lang="en-GB">
                <a:solidFill>
                  <a:prstClr val="black"/>
                </a:solidFill>
              </a:rPr>
              <a:t> 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/>
              <a:t>Time to plan!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338" y="1292088"/>
            <a:ext cx="8279146" cy="12003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600" dirty="0"/>
              <a:t>How can we use a </a:t>
            </a:r>
            <a:r>
              <a:rPr lang="en-GB" sz="2600" dirty="0" err="1"/>
              <a:t>forcemeter</a:t>
            </a:r>
            <a:r>
              <a:rPr lang="en-GB" sz="2600" dirty="0"/>
              <a:t> to investigate which </a:t>
            </a:r>
            <a:r>
              <a:rPr lang="en-GB" sz="2600" dirty="0" smtClean="0"/>
              <a:t>surface </a:t>
            </a:r>
            <a:r>
              <a:rPr lang="en-GB" sz="2600" dirty="0"/>
              <a:t>has the most friction?</a:t>
            </a:r>
          </a:p>
          <a:p>
            <a:endParaRPr lang="en-GB" sz="2600" dirty="0"/>
          </a:p>
        </p:txBody>
      </p:sp>
      <p:grpSp>
        <p:nvGrpSpPr>
          <p:cNvPr id="1030" name="Group 1029"/>
          <p:cNvGrpSpPr/>
          <p:nvPr/>
        </p:nvGrpSpPr>
        <p:grpSpPr>
          <a:xfrm>
            <a:off x="1652588" y="2492417"/>
            <a:ext cx="5548646" cy="1124547"/>
            <a:chOff x="3253689" y="3154064"/>
            <a:chExt cx="5548646" cy="1124547"/>
          </a:xfrm>
        </p:grpSpPr>
        <p:sp>
          <p:nvSpPr>
            <p:cNvPr id="164" name="Rectangle 163"/>
            <p:cNvSpPr/>
            <p:nvPr/>
          </p:nvSpPr>
          <p:spPr>
            <a:xfrm>
              <a:off x="3253689" y="3154064"/>
              <a:ext cx="5548646" cy="1124547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5" name="Group 164"/>
            <p:cNvGrpSpPr/>
            <p:nvPr/>
          </p:nvGrpSpPr>
          <p:grpSpPr>
            <a:xfrm>
              <a:off x="4373358" y="3448205"/>
              <a:ext cx="3941092" cy="536265"/>
              <a:chOff x="1944433" y="4076986"/>
              <a:chExt cx="3941092" cy="536265"/>
            </a:xfrm>
          </p:grpSpPr>
          <p:grpSp>
            <p:nvGrpSpPr>
              <p:cNvPr id="166" name="Group 165"/>
              <p:cNvGrpSpPr/>
              <p:nvPr/>
            </p:nvGrpSpPr>
            <p:grpSpPr>
              <a:xfrm>
                <a:off x="1944433" y="4076986"/>
                <a:ext cx="2393811" cy="536265"/>
                <a:chOff x="1944433" y="4076986"/>
                <a:chExt cx="2393811" cy="536265"/>
              </a:xfrm>
            </p:grpSpPr>
            <p:sp>
              <p:nvSpPr>
                <p:cNvPr id="209" name="Rectangle 208"/>
                <p:cNvSpPr/>
                <p:nvPr/>
              </p:nvSpPr>
              <p:spPr>
                <a:xfrm>
                  <a:off x="2124433" y="4076986"/>
                  <a:ext cx="2213811" cy="5362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noFill/>
                </a:ln>
                <a:scene3d>
                  <a:camera prst="orthographicFront"/>
                  <a:lightRig rig="threePt" dir="t"/>
                </a:scene3d>
                <a:sp3d>
                  <a:bevelT w="101600" prst="ribl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0" name="Block Arc 209"/>
                <p:cNvSpPr/>
                <p:nvPr/>
              </p:nvSpPr>
              <p:spPr>
                <a:xfrm rot="16200000">
                  <a:off x="1944433" y="4165118"/>
                  <a:ext cx="360000" cy="360000"/>
                </a:xfrm>
                <a:prstGeom prst="blockArc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01600" prst="ribl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67" name="Group 166"/>
              <p:cNvGrpSpPr/>
              <p:nvPr/>
            </p:nvGrpSpPr>
            <p:grpSpPr>
              <a:xfrm>
                <a:off x="2323814" y="4189747"/>
                <a:ext cx="1773798" cy="215721"/>
                <a:chOff x="2323814" y="4189747"/>
                <a:chExt cx="1773798" cy="215721"/>
              </a:xfrm>
            </p:grpSpPr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2323814" y="4345118"/>
                  <a:ext cx="1773798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rot="5400000">
                  <a:off x="2369339" y="4347218"/>
                  <a:ext cx="108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/>
                <p:cNvCxnSpPr/>
                <p:nvPr/>
              </p:nvCxnSpPr>
              <p:spPr>
                <a:xfrm rot="5400000">
                  <a:off x="3921121" y="4351468"/>
                  <a:ext cx="108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 rot="5400000">
                  <a:off x="2893214" y="4348293"/>
                  <a:ext cx="108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/>
              </p:nvCxnSpPr>
              <p:spPr>
                <a:xfrm rot="5400000">
                  <a:off x="3423439" y="4345118"/>
                  <a:ext cx="108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Straight Connector 180"/>
                <p:cNvCxnSpPr/>
                <p:nvPr/>
              </p:nvCxnSpPr>
              <p:spPr>
                <a:xfrm rot="5400000">
                  <a:off x="2473589" y="4345643"/>
                  <a:ext cx="9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 rot="5400000">
                  <a:off x="2568839" y="4345643"/>
                  <a:ext cx="9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 rot="5400000">
                  <a:off x="2670439" y="4347414"/>
                  <a:ext cx="9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Connector 183"/>
                <p:cNvCxnSpPr/>
                <p:nvPr/>
              </p:nvCxnSpPr>
              <p:spPr>
                <a:xfrm rot="5400000">
                  <a:off x="2784739" y="4348818"/>
                  <a:ext cx="9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 rot="5400000">
                  <a:off x="3005363" y="4350536"/>
                  <a:ext cx="9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 rot="5400000">
                  <a:off x="3100613" y="4350536"/>
                  <a:ext cx="9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Straight Connector 186"/>
                <p:cNvCxnSpPr/>
                <p:nvPr/>
              </p:nvCxnSpPr>
              <p:spPr>
                <a:xfrm rot="5400000">
                  <a:off x="3202213" y="4352307"/>
                  <a:ext cx="9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 rot="5400000">
                  <a:off x="3316513" y="4353711"/>
                  <a:ext cx="9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rot="5400000">
                  <a:off x="3530864" y="4347047"/>
                  <a:ext cx="9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Connector 189"/>
                <p:cNvCxnSpPr/>
                <p:nvPr/>
              </p:nvCxnSpPr>
              <p:spPr>
                <a:xfrm rot="5400000">
                  <a:off x="3626114" y="4347047"/>
                  <a:ext cx="9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 rot="5400000">
                  <a:off x="3727714" y="4348818"/>
                  <a:ext cx="9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 rot="5400000">
                  <a:off x="3842014" y="4350222"/>
                  <a:ext cx="9000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3" name="TextBox 192"/>
                <p:cNvSpPr txBox="1"/>
                <p:nvPr/>
              </p:nvSpPr>
              <p:spPr>
                <a:xfrm>
                  <a:off x="2400014" y="4194176"/>
                  <a:ext cx="115401" cy="769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sz="500" b="1" dirty="0"/>
                    <a:t>0</a:t>
                  </a:r>
                </a:p>
              </p:txBody>
            </p:sp>
            <p:sp>
              <p:nvSpPr>
                <p:cNvPr id="194" name="TextBox 193"/>
                <p:cNvSpPr txBox="1"/>
                <p:nvPr/>
              </p:nvSpPr>
              <p:spPr>
                <a:xfrm>
                  <a:off x="2471345" y="4189747"/>
                  <a:ext cx="115401" cy="769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sz="500" dirty="0"/>
                    <a:t>10</a:t>
                  </a:r>
                </a:p>
              </p:txBody>
            </p:sp>
            <p:sp>
              <p:nvSpPr>
                <p:cNvPr id="195" name="TextBox 194"/>
                <p:cNvSpPr txBox="1"/>
                <p:nvPr/>
              </p:nvSpPr>
              <p:spPr>
                <a:xfrm>
                  <a:off x="2565663" y="4193306"/>
                  <a:ext cx="115401" cy="769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sz="500" dirty="0"/>
                    <a:t>20</a:t>
                  </a:r>
                </a:p>
              </p:txBody>
            </p:sp>
            <p:sp>
              <p:nvSpPr>
                <p:cNvPr id="196" name="TextBox 195"/>
                <p:cNvSpPr txBox="1"/>
                <p:nvPr/>
              </p:nvSpPr>
              <p:spPr>
                <a:xfrm>
                  <a:off x="2669340" y="4195741"/>
                  <a:ext cx="115401" cy="769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sz="500" dirty="0"/>
                    <a:t>30</a:t>
                  </a:r>
                </a:p>
              </p:txBody>
            </p:sp>
            <p:sp>
              <p:nvSpPr>
                <p:cNvPr id="197" name="TextBox 196"/>
                <p:cNvSpPr txBox="1"/>
                <p:nvPr/>
              </p:nvSpPr>
              <p:spPr>
                <a:xfrm>
                  <a:off x="2787678" y="4195494"/>
                  <a:ext cx="115401" cy="769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sz="500" dirty="0"/>
                    <a:t>40</a:t>
                  </a:r>
                </a:p>
              </p:txBody>
            </p:sp>
            <p:sp>
              <p:nvSpPr>
                <p:cNvPr id="198" name="TextBox 197"/>
                <p:cNvSpPr txBox="1"/>
                <p:nvPr/>
              </p:nvSpPr>
              <p:spPr>
                <a:xfrm>
                  <a:off x="2912011" y="4192566"/>
                  <a:ext cx="115401" cy="769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sz="500" b="1" dirty="0"/>
                    <a:t>50</a:t>
                  </a:r>
                </a:p>
              </p:txBody>
            </p:sp>
            <p:sp>
              <p:nvSpPr>
                <p:cNvPr id="199" name="TextBox 198"/>
                <p:cNvSpPr txBox="1"/>
                <p:nvPr/>
              </p:nvSpPr>
              <p:spPr>
                <a:xfrm>
                  <a:off x="3013430" y="4195255"/>
                  <a:ext cx="115401" cy="769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sz="500" dirty="0"/>
                    <a:t>60</a:t>
                  </a:r>
                </a:p>
              </p:txBody>
            </p:sp>
            <p:sp>
              <p:nvSpPr>
                <p:cNvPr id="200" name="TextBox 199"/>
                <p:cNvSpPr txBox="1"/>
                <p:nvPr/>
              </p:nvSpPr>
              <p:spPr>
                <a:xfrm>
                  <a:off x="3100388" y="4195611"/>
                  <a:ext cx="115401" cy="769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sz="500" dirty="0"/>
                    <a:t>70</a:t>
                  </a:r>
                </a:p>
              </p:txBody>
            </p:sp>
            <p:sp>
              <p:nvSpPr>
                <p:cNvPr id="201" name="TextBox 200"/>
                <p:cNvSpPr txBox="1"/>
                <p:nvPr/>
              </p:nvSpPr>
              <p:spPr>
                <a:xfrm>
                  <a:off x="3201807" y="4193820"/>
                  <a:ext cx="115401" cy="769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sz="500" dirty="0"/>
                    <a:t>80</a:t>
                  </a:r>
                </a:p>
              </p:txBody>
            </p:sp>
            <p:sp>
              <p:nvSpPr>
                <p:cNvPr id="202" name="TextBox 201"/>
                <p:cNvSpPr txBox="1"/>
                <p:nvPr/>
              </p:nvSpPr>
              <p:spPr>
                <a:xfrm>
                  <a:off x="3320042" y="4193305"/>
                  <a:ext cx="115401" cy="769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sz="500" dirty="0"/>
                    <a:t>90</a:t>
                  </a:r>
                </a:p>
              </p:txBody>
            </p:sp>
            <p:sp>
              <p:nvSpPr>
                <p:cNvPr id="203" name="TextBox 202"/>
                <p:cNvSpPr txBox="1"/>
                <p:nvPr/>
              </p:nvSpPr>
              <p:spPr>
                <a:xfrm>
                  <a:off x="3414957" y="4192922"/>
                  <a:ext cx="115401" cy="769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sz="500" b="1" dirty="0"/>
                    <a:t>100</a:t>
                  </a:r>
                </a:p>
              </p:txBody>
            </p:sp>
            <p:sp>
              <p:nvSpPr>
                <p:cNvPr id="204" name="TextBox 203"/>
                <p:cNvSpPr txBox="1"/>
                <p:nvPr/>
              </p:nvSpPr>
              <p:spPr>
                <a:xfrm>
                  <a:off x="3524332" y="4194983"/>
                  <a:ext cx="115401" cy="769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sz="500" dirty="0"/>
                    <a:t>110</a:t>
                  </a:r>
                </a:p>
              </p:txBody>
            </p:sp>
            <p:sp>
              <p:nvSpPr>
                <p:cNvPr id="205" name="TextBox 204"/>
                <p:cNvSpPr txBox="1"/>
                <p:nvPr/>
              </p:nvSpPr>
              <p:spPr>
                <a:xfrm>
                  <a:off x="3629288" y="4194203"/>
                  <a:ext cx="115401" cy="769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sz="500" dirty="0"/>
                    <a:t>120</a:t>
                  </a:r>
                </a:p>
              </p:txBody>
            </p:sp>
            <p:sp>
              <p:nvSpPr>
                <p:cNvPr id="206" name="TextBox 205"/>
                <p:cNvSpPr txBox="1"/>
                <p:nvPr/>
              </p:nvSpPr>
              <p:spPr>
                <a:xfrm>
                  <a:off x="3733960" y="4194176"/>
                  <a:ext cx="115401" cy="769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sz="500" dirty="0"/>
                    <a:t>130</a:t>
                  </a:r>
                </a:p>
              </p:txBody>
            </p:sp>
            <p:sp>
              <p:nvSpPr>
                <p:cNvPr id="207" name="TextBox 206"/>
                <p:cNvSpPr txBox="1"/>
                <p:nvPr/>
              </p:nvSpPr>
              <p:spPr>
                <a:xfrm>
                  <a:off x="3838932" y="4194792"/>
                  <a:ext cx="115401" cy="769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sz="500" dirty="0"/>
                    <a:t>140</a:t>
                  </a:r>
                </a:p>
              </p:txBody>
            </p:sp>
            <p:sp>
              <p:nvSpPr>
                <p:cNvPr id="208" name="TextBox 207"/>
                <p:cNvSpPr txBox="1"/>
                <p:nvPr/>
              </p:nvSpPr>
              <p:spPr>
                <a:xfrm>
                  <a:off x="3943604" y="4194765"/>
                  <a:ext cx="115401" cy="769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GB" sz="500" b="1" dirty="0"/>
                    <a:t>150</a:t>
                  </a:r>
                </a:p>
              </p:txBody>
            </p:sp>
          </p:grpSp>
          <p:sp>
            <p:nvSpPr>
              <p:cNvPr id="168" name="Block Arc 167"/>
              <p:cNvSpPr/>
              <p:nvPr/>
            </p:nvSpPr>
            <p:spPr>
              <a:xfrm rot="6451811">
                <a:off x="4370315" y="4271046"/>
                <a:ext cx="180000" cy="180000"/>
              </a:xfrm>
              <a:prstGeom prst="blockArc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69" name="Group 168"/>
              <p:cNvGrpSpPr/>
              <p:nvPr/>
            </p:nvGrpSpPr>
            <p:grpSpPr>
              <a:xfrm>
                <a:off x="4476841" y="4136979"/>
                <a:ext cx="1408684" cy="448133"/>
                <a:chOff x="4515866" y="4130193"/>
                <a:chExt cx="1408684" cy="448133"/>
              </a:xfrm>
            </p:grpSpPr>
            <p:sp>
              <p:nvSpPr>
                <p:cNvPr id="174" name="Block Arc 173"/>
                <p:cNvSpPr/>
                <p:nvPr/>
              </p:nvSpPr>
              <p:spPr>
                <a:xfrm rot="16200000">
                  <a:off x="4551866" y="4220963"/>
                  <a:ext cx="216000" cy="288000"/>
                </a:xfrm>
                <a:prstGeom prst="blockArc">
                  <a:avLst/>
                </a:prstGeom>
                <a:solidFill>
                  <a:schemeClr val="bg1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101600" prst="rible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5" name="Flowchart: Alternate Process 174"/>
                <p:cNvSpPr/>
                <p:nvPr/>
              </p:nvSpPr>
              <p:spPr>
                <a:xfrm>
                  <a:off x="4651375" y="4130193"/>
                  <a:ext cx="1273175" cy="448133"/>
                </a:xfrm>
                <a:prstGeom prst="flowChartAlternateProcess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cene3d>
                  <a:camera prst="orthographicFront"/>
                  <a:lightRig rig="threePt" dir="t"/>
                </a:scene3d>
                <a:sp3d>
                  <a:bevelT w="152400" h="50800" prst="softRound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70" name="Block Arc 169"/>
              <p:cNvSpPr/>
              <p:nvPr/>
            </p:nvSpPr>
            <p:spPr>
              <a:xfrm>
                <a:off x="4294461" y="4272067"/>
                <a:ext cx="239979" cy="162077"/>
              </a:xfrm>
              <a:prstGeom prst="blockArc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101600" prst="ribl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71" name="Group 170"/>
              <p:cNvGrpSpPr/>
              <p:nvPr/>
            </p:nvGrpSpPr>
            <p:grpSpPr>
              <a:xfrm>
                <a:off x="2323814" y="4319693"/>
                <a:ext cx="147531" cy="47625"/>
                <a:chOff x="2323814" y="4319693"/>
                <a:chExt cx="147531" cy="47625"/>
              </a:xfrm>
            </p:grpSpPr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2323814" y="4345093"/>
                  <a:ext cx="147531" cy="0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2464995" y="4319693"/>
                  <a:ext cx="0" cy="47625"/>
                </a:xfrm>
                <a:prstGeom prst="line">
                  <a:avLst/>
                </a:prstGeom>
                <a:ln w="2222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29" name="Group 1028"/>
            <p:cNvGrpSpPr/>
            <p:nvPr/>
          </p:nvGrpSpPr>
          <p:grpSpPr>
            <a:xfrm>
              <a:off x="3390550" y="3292967"/>
              <a:ext cx="900000" cy="900000"/>
              <a:chOff x="3390550" y="3292967"/>
              <a:chExt cx="900000" cy="900000"/>
            </a:xfrm>
          </p:grpSpPr>
          <p:sp>
            <p:nvSpPr>
              <p:cNvPr id="1027" name="Left Arrow 1026"/>
              <p:cNvSpPr/>
              <p:nvPr/>
            </p:nvSpPr>
            <p:spPr>
              <a:xfrm>
                <a:off x="3390550" y="3292967"/>
                <a:ext cx="900000" cy="900000"/>
              </a:xfrm>
              <a:prstGeom prst="leftArrow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28" name="TextBox 1027"/>
              <p:cNvSpPr txBox="1"/>
              <p:nvPr/>
            </p:nvSpPr>
            <p:spPr>
              <a:xfrm>
                <a:off x="3695700" y="3577968"/>
                <a:ext cx="4699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GB" sz="2000" dirty="0">
                    <a:solidFill>
                      <a:schemeClr val="accent1">
                        <a:lumMod val="50000"/>
                      </a:schemeClr>
                    </a:solidFill>
                  </a:rPr>
                  <a:t>Pull</a:t>
                </a:r>
              </a:p>
            </p:txBody>
          </p:sp>
        </p:grpSp>
      </p:grpSp>
      <p:sp>
        <p:nvSpPr>
          <p:cNvPr id="1031" name="TextBox 1030"/>
          <p:cNvSpPr txBox="1"/>
          <p:nvPr/>
        </p:nvSpPr>
        <p:spPr>
          <a:xfrm>
            <a:off x="1138832" y="4106186"/>
            <a:ext cx="692341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dirty="0"/>
              <a:t>We can pull an object across </a:t>
            </a:r>
            <a:r>
              <a:rPr lang="en-GB" sz="2400" dirty="0" smtClean="0"/>
              <a:t>a </a:t>
            </a:r>
            <a:r>
              <a:rPr lang="en-GB" sz="2400" dirty="0"/>
              <a:t>surface with the </a:t>
            </a:r>
            <a:r>
              <a:rPr lang="en-GB" sz="2400" dirty="0" err="1"/>
              <a:t>forcemeter</a:t>
            </a:r>
            <a:r>
              <a:rPr lang="en-GB" sz="2400" dirty="0"/>
              <a:t> and record the reading on the worksheet.</a:t>
            </a:r>
          </a:p>
          <a:p>
            <a:endParaRPr lang="en-GB" sz="2400" dirty="0"/>
          </a:p>
          <a:p>
            <a:r>
              <a:rPr lang="en-GB" sz="2400" dirty="0"/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305755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>
          <a:xfrm>
            <a:off x="575510" y="6581571"/>
            <a:ext cx="793668" cy="68672"/>
          </a:xfrm>
        </p:spPr>
        <p:txBody>
          <a:bodyPr/>
          <a:lstStyle/>
          <a:p>
            <a:pPr>
              <a:defRPr/>
            </a:pPr>
            <a:fld id="{9307A191-85B9-414D-8020-3EB0D2B2383D}" type="datetime4">
              <a:rPr lang="en-US" smtClean="0">
                <a:solidFill>
                  <a:prstClr val="black"/>
                </a:solidFill>
              </a:rPr>
              <a:pPr>
                <a:defRPr/>
              </a:pPr>
              <a:t>June 24, 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>
          <a:xfrm>
            <a:off x="1363329" y="6581274"/>
            <a:ext cx="5374356" cy="67678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 Title of Presentation / Meeting Name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r>
              <a:rPr lang="en-GB">
                <a:solidFill>
                  <a:prstClr val="black"/>
                </a:solidFill>
              </a:rPr>
              <a:t> 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/>
              <a:t>Time to plan!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338" y="1292088"/>
            <a:ext cx="8279146" cy="800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600" dirty="0"/>
              <a:t>How can we make it a fair test?</a:t>
            </a:r>
          </a:p>
          <a:p>
            <a:endParaRPr lang="en-GB" sz="2600" dirty="0"/>
          </a:p>
        </p:txBody>
      </p:sp>
      <p:sp>
        <p:nvSpPr>
          <p:cNvPr id="159" name="Cloud Callout 158"/>
          <p:cNvSpPr/>
          <p:nvPr/>
        </p:nvSpPr>
        <p:spPr>
          <a:xfrm>
            <a:off x="295001" y="2061450"/>
            <a:ext cx="3359150" cy="1081908"/>
          </a:xfrm>
          <a:prstGeom prst="cloudCallout">
            <a:avLst>
              <a:gd name="adj1" fmla="val -31867"/>
              <a:gd name="adj2" fmla="val 84105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</a:rPr>
              <a:t>Use the same object each time</a:t>
            </a:r>
          </a:p>
        </p:txBody>
      </p:sp>
      <p:sp>
        <p:nvSpPr>
          <p:cNvPr id="160" name="Cloud Callout 159"/>
          <p:cNvSpPr/>
          <p:nvPr/>
        </p:nvSpPr>
        <p:spPr>
          <a:xfrm>
            <a:off x="657794" y="4247254"/>
            <a:ext cx="2835846" cy="1107814"/>
          </a:xfrm>
          <a:prstGeom prst="cloudCallout">
            <a:avLst>
              <a:gd name="adj1" fmla="val -31867"/>
              <a:gd name="adj2" fmla="val 84105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</a:rPr>
              <a:t>Use the same </a:t>
            </a:r>
            <a:r>
              <a:rPr lang="en-GB" sz="2100" b="1" dirty="0" err="1">
                <a:solidFill>
                  <a:schemeClr val="accent1">
                    <a:lumMod val="50000"/>
                  </a:schemeClr>
                </a:solidFill>
              </a:rPr>
              <a:t>forcemeter</a:t>
            </a:r>
            <a:endParaRPr lang="en-GB" sz="21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1" name="Cloud Callout 160"/>
          <p:cNvSpPr/>
          <p:nvPr/>
        </p:nvSpPr>
        <p:spPr>
          <a:xfrm flipH="1">
            <a:off x="5188048" y="1767794"/>
            <a:ext cx="3304980" cy="1248084"/>
          </a:xfrm>
          <a:prstGeom prst="cloudCallout">
            <a:avLst>
              <a:gd name="adj1" fmla="val -31867"/>
              <a:gd name="adj2" fmla="val 84105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</a:rPr>
              <a:t>Have the same person perform each test</a:t>
            </a:r>
          </a:p>
        </p:txBody>
      </p:sp>
      <p:sp>
        <p:nvSpPr>
          <p:cNvPr id="163" name="Cloud Callout 162"/>
          <p:cNvSpPr/>
          <p:nvPr/>
        </p:nvSpPr>
        <p:spPr>
          <a:xfrm flipH="1">
            <a:off x="5467922" y="3599872"/>
            <a:ext cx="3098800" cy="1043452"/>
          </a:xfrm>
          <a:prstGeom prst="cloudCallout">
            <a:avLst>
              <a:gd name="adj1" fmla="val -31867"/>
              <a:gd name="adj2" fmla="val 84105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</a:rPr>
              <a:t>Repeat the test several times</a:t>
            </a:r>
          </a:p>
        </p:txBody>
      </p:sp>
      <p:sp>
        <p:nvSpPr>
          <p:cNvPr id="2" name="Rectangle 1"/>
          <p:cNvSpPr/>
          <p:nvPr/>
        </p:nvSpPr>
        <p:spPr>
          <a:xfrm>
            <a:off x="3661814" y="2335977"/>
            <a:ext cx="163793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0" b="1" dirty="0">
                <a:ln/>
                <a:solidFill>
                  <a:srgbClr val="57E24C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</a:rPr>
              <a:t>?</a:t>
            </a:r>
          </a:p>
        </p:txBody>
      </p:sp>
      <p:sp>
        <p:nvSpPr>
          <p:cNvPr id="13" name="Cloud Callout 12"/>
          <p:cNvSpPr/>
          <p:nvPr/>
        </p:nvSpPr>
        <p:spPr>
          <a:xfrm flipH="1">
            <a:off x="3834435" y="4911965"/>
            <a:ext cx="3098800" cy="1043452"/>
          </a:xfrm>
          <a:prstGeom prst="cloudCallout">
            <a:avLst>
              <a:gd name="adj1" fmla="val -31867"/>
              <a:gd name="adj2" fmla="val 84105"/>
            </a:avLst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100" b="1" dirty="0">
                <a:solidFill>
                  <a:schemeClr val="accent1">
                    <a:lumMod val="50000"/>
                  </a:schemeClr>
                </a:solidFill>
              </a:rPr>
              <a:t>Always have a flat surface</a:t>
            </a:r>
          </a:p>
        </p:txBody>
      </p:sp>
    </p:spTree>
    <p:extLst>
      <p:ext uri="{BB962C8B-B14F-4D97-AF65-F5344CB8AC3E}">
        <p14:creationId xmlns:p14="http://schemas.microsoft.com/office/powerpoint/2010/main" val="395566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  <p:bldP spid="160" grpId="0" animBg="1"/>
      <p:bldP spid="161" grpId="0" animBg="1"/>
      <p:bldP spid="163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10EB4644-4EA7-40D4-9E9C-F03980AC675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7338" y="1268413"/>
            <a:ext cx="8605142" cy="4824413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The surfaces we will be testing are</a:t>
            </a:r>
            <a:r>
              <a:rPr lang="en-GB" sz="2400" dirty="0" smtClean="0"/>
              <a:t>:</a:t>
            </a:r>
          </a:p>
          <a:p>
            <a:pPr marL="0" indent="0">
              <a:buNone/>
            </a:pPr>
            <a:r>
              <a:rPr lang="en-GB" sz="2400" i="1" dirty="0" smtClean="0"/>
              <a:t>(</a:t>
            </a:r>
            <a:r>
              <a:rPr lang="en-GB" sz="2400" i="1" dirty="0"/>
              <a:t>TEACHER TO INPUT SURFACES THAT THEY HAVE CHOSEN)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What do you think will happen?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Please complete the predictions section on </a:t>
            </a:r>
            <a:r>
              <a:rPr lang="en-GB" sz="2400" dirty="0" smtClean="0"/>
              <a:t>your worksheet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Now let’s </a:t>
            </a:r>
            <a:r>
              <a:rPr lang="en-GB" sz="2400" dirty="0" smtClean="0"/>
              <a:t>start our investigation!</a:t>
            </a:r>
            <a:endParaRPr lang="en-GB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4C0C58D-962A-4A76-A95A-F5234722700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9307A191-85B9-414D-8020-3EB0D2B2383D}" type="datetime4">
              <a:rPr lang="en-US" smtClean="0"/>
              <a:t>June 24, 2019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9BE2D15-8BF4-4FF7-AB80-851D7F45FB5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18</a:t>
            </a:fld>
            <a:r>
              <a:rPr lang="en-GB"/>
              <a:t>  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F4EA08-ED55-4774-A1D4-9AC355F8D45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Title of Presentation / Meeting Name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/>
              <a:t>Time to plan!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8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BD9B7D6C-268D-4A96-A2A1-74B265521AB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87338" y="1268412"/>
            <a:ext cx="8605142" cy="4824413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What did we find out from our investigation?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B06DDFD-FD6A-48AD-8313-F1FC7444867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9307A191-85B9-414D-8020-3EB0D2B2383D}" type="datetime4">
              <a:rPr lang="en-US" smtClean="0"/>
              <a:t>June 24, 2019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7C4AA7-8A73-4820-B4F2-4BB0D6531DB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/>
              <a:pPr/>
              <a:t>19</a:t>
            </a:fld>
            <a:r>
              <a:rPr lang="en-GB"/>
              <a:t>  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08C980-5F55-4B11-B1E0-1D87817A4F1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Title of Presentation / Meeting Name</a:t>
            </a:r>
            <a:endParaRPr lang="de-DE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6B0A4B1D-D828-4869-9881-0F386686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GB" dirty="0"/>
              <a:t>plenary</a:t>
            </a:r>
          </a:p>
        </p:txBody>
      </p:sp>
    </p:spTree>
    <p:extLst>
      <p:ext uri="{BB962C8B-B14F-4D97-AF65-F5344CB8AC3E}">
        <p14:creationId xmlns:p14="http://schemas.microsoft.com/office/powerpoint/2010/main" val="340452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9307A191-85B9-414D-8020-3EB0D2B2383D}" type="datetime4">
              <a:rPr lang="en-US" smtClean="0">
                <a:solidFill>
                  <a:prstClr val="black"/>
                </a:solidFill>
              </a:rPr>
              <a:pPr>
                <a:defRPr/>
              </a:pPr>
              <a:t>June 24, 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 Title of Presentation / Meeting Name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r>
              <a:rPr lang="en-GB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/>
              <a:t>Hello!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338" y="1231930"/>
            <a:ext cx="876041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b="1" dirty="0"/>
              <a:t>We are Sika</a:t>
            </a:r>
          </a:p>
          <a:p>
            <a:r>
              <a:rPr lang="en-GB" sz="2000" dirty="0"/>
              <a:t>We make materials that are used to make new buildings and repair old ones.</a:t>
            </a:r>
          </a:p>
          <a:p>
            <a:endParaRPr lang="en-GB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210889"/>
            <a:ext cx="5001800" cy="332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21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9307A191-85B9-414D-8020-3EB0D2B2383D}" type="datetime4">
              <a:rPr lang="en-US" smtClean="0">
                <a:solidFill>
                  <a:prstClr val="black"/>
                </a:solidFill>
              </a:rPr>
              <a:pPr>
                <a:defRPr/>
              </a:pPr>
              <a:t>June 24, 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 Title of Presentation / Meeting Name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r>
              <a:rPr lang="en-GB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/>
              <a:t>Do you remember?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338" y="1231930"/>
            <a:ext cx="876041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/>
              <a:t>Do you remember seeing us at the Lancashire Science Festival?</a:t>
            </a:r>
          </a:p>
          <a:p>
            <a:r>
              <a:rPr lang="en-GB" sz="2000" dirty="0"/>
              <a:t>This was our stand…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" r="7109"/>
          <a:stretch/>
        </p:blipFill>
        <p:spPr>
          <a:xfrm>
            <a:off x="2134394" y="2117160"/>
            <a:ext cx="4614498" cy="403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01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9307A191-85B9-414D-8020-3EB0D2B2383D}" type="datetime4">
              <a:rPr lang="en-US" smtClean="0">
                <a:solidFill>
                  <a:prstClr val="black"/>
                </a:solidFill>
              </a:rPr>
              <a:pPr>
                <a:defRPr/>
              </a:pPr>
              <a:t>June 24, 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 Title of Presentation / Meeting Name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r>
              <a:rPr lang="en-GB" dirty="0">
                <a:solidFill>
                  <a:prstClr val="black"/>
                </a:solidFill>
              </a:rPr>
              <a:t>  </a:t>
            </a:r>
          </a:p>
        </p:txBody>
      </p:sp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/>
              <a:t>The Kicker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338" y="1231930"/>
            <a:ext cx="876041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/>
              <a:t>One of the pieces of equipment on our stand was “The Kicker”.</a:t>
            </a:r>
          </a:p>
          <a:p>
            <a:r>
              <a:rPr lang="en-GB" sz="2000" dirty="0"/>
              <a:t>We use it to test how </a:t>
            </a:r>
            <a:r>
              <a:rPr lang="en-GB" sz="2000" dirty="0" err="1"/>
              <a:t>slippy</a:t>
            </a:r>
            <a:r>
              <a:rPr lang="en-GB" sz="2000" dirty="0"/>
              <a:t> a surface is.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36789" y="2548449"/>
            <a:ext cx="4267199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57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9307A191-85B9-414D-8020-3EB0D2B2383D}" type="datetime4">
              <a:rPr lang="en-US" smtClean="0">
                <a:solidFill>
                  <a:prstClr val="black"/>
                </a:solidFill>
              </a:rPr>
              <a:pPr>
                <a:defRPr/>
              </a:pPr>
              <a:t>June 24, 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 Title of Presentation / Meeting Name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r>
              <a:rPr lang="en-GB">
                <a:solidFill>
                  <a:prstClr val="black"/>
                </a:solidFill>
              </a:rPr>
              <a:t> 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/>
              <a:t>The Kicker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338" y="1231930"/>
            <a:ext cx="876041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/>
              <a:t>One of the pieces of equipment on our stand was “The Kicker”.</a:t>
            </a:r>
          </a:p>
          <a:p>
            <a:r>
              <a:rPr lang="en-GB" sz="2000" dirty="0"/>
              <a:t>We use it to test how </a:t>
            </a:r>
            <a:r>
              <a:rPr lang="en-GB" sz="2000" dirty="0" err="1"/>
              <a:t>slippy</a:t>
            </a:r>
            <a:r>
              <a:rPr lang="en-GB" sz="2000" dirty="0"/>
              <a:t> a surface is. 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518505" y="3206389"/>
            <a:ext cx="1732547" cy="1894109"/>
            <a:chOff x="931588" y="2904772"/>
            <a:chExt cx="1732547" cy="1894109"/>
          </a:xfrm>
        </p:grpSpPr>
        <p:sp>
          <p:nvSpPr>
            <p:cNvPr id="3" name="Rectangle 2"/>
            <p:cNvSpPr/>
            <p:nvPr/>
          </p:nvSpPr>
          <p:spPr>
            <a:xfrm>
              <a:off x="1718798" y="2908205"/>
              <a:ext cx="158129" cy="1732547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1718797" y="3853543"/>
              <a:ext cx="158129" cy="1732547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1595042" y="2904772"/>
              <a:ext cx="396000" cy="396000"/>
            </a:xfrm>
            <a:prstGeom prst="ellipse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 rot="-4680000" flipH="1">
            <a:off x="1756705" y="3585719"/>
            <a:ext cx="1271908" cy="268814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2408842" y="3402327"/>
            <a:ext cx="1483700" cy="968819"/>
            <a:chOff x="1821925" y="3100710"/>
            <a:chExt cx="1483700" cy="968819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1821925" y="3100710"/>
              <a:ext cx="1277524" cy="57064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lowchart: Card 34"/>
            <p:cNvSpPr/>
            <p:nvPr/>
          </p:nvSpPr>
          <p:spPr>
            <a:xfrm rot="6855949" flipH="1">
              <a:off x="2870040" y="3633943"/>
              <a:ext cx="646602" cy="224569"/>
            </a:xfrm>
            <a:custGeom>
              <a:avLst/>
              <a:gdLst>
                <a:gd name="connsiteX0" fmla="*/ 0 w 10000"/>
                <a:gd name="connsiteY0" fmla="*/ 2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2000 h 10000"/>
                <a:gd name="connsiteX0" fmla="*/ 0 w 10000"/>
                <a:gd name="connsiteY0" fmla="*/ 2000 h 10000"/>
                <a:gd name="connsiteX1" fmla="*/ 4175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2000 h 10000"/>
                <a:gd name="connsiteX0" fmla="*/ 0 w 10000"/>
                <a:gd name="connsiteY0" fmla="*/ 2000 h 10000"/>
                <a:gd name="connsiteX1" fmla="*/ 5806 w 10000"/>
                <a:gd name="connsiteY1" fmla="*/ 0 h 10000"/>
                <a:gd name="connsiteX2" fmla="*/ 10000 w 10000"/>
                <a:gd name="connsiteY2" fmla="*/ 0 h 10000"/>
                <a:gd name="connsiteX3" fmla="*/ 10000 w 10000"/>
                <a:gd name="connsiteY3" fmla="*/ 10000 h 10000"/>
                <a:gd name="connsiteX4" fmla="*/ 0 w 10000"/>
                <a:gd name="connsiteY4" fmla="*/ 10000 h 10000"/>
                <a:gd name="connsiteX5" fmla="*/ 0 w 10000"/>
                <a:gd name="connsiteY5" fmla="*/ 2000 h 10000"/>
                <a:gd name="connsiteX0" fmla="*/ 0 w 10227"/>
                <a:gd name="connsiteY0" fmla="*/ 3045 h 10000"/>
                <a:gd name="connsiteX1" fmla="*/ 6033 w 10227"/>
                <a:gd name="connsiteY1" fmla="*/ 0 h 10000"/>
                <a:gd name="connsiteX2" fmla="*/ 10227 w 10227"/>
                <a:gd name="connsiteY2" fmla="*/ 0 h 10000"/>
                <a:gd name="connsiteX3" fmla="*/ 10227 w 10227"/>
                <a:gd name="connsiteY3" fmla="*/ 10000 h 10000"/>
                <a:gd name="connsiteX4" fmla="*/ 227 w 10227"/>
                <a:gd name="connsiteY4" fmla="*/ 10000 h 10000"/>
                <a:gd name="connsiteX5" fmla="*/ 0 w 10227"/>
                <a:gd name="connsiteY5" fmla="*/ 304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27" h="10000">
                  <a:moveTo>
                    <a:pt x="0" y="3045"/>
                  </a:moveTo>
                  <a:lnTo>
                    <a:pt x="6033" y="0"/>
                  </a:lnTo>
                  <a:lnTo>
                    <a:pt x="10227" y="0"/>
                  </a:lnTo>
                  <a:lnTo>
                    <a:pt x="10227" y="10000"/>
                  </a:lnTo>
                  <a:lnTo>
                    <a:pt x="227" y="10000"/>
                  </a:lnTo>
                  <a:cubicBezTo>
                    <a:pt x="151" y="7682"/>
                    <a:pt x="76" y="5363"/>
                    <a:pt x="0" y="3045"/>
                  </a:cubicBezTo>
                  <a:close/>
                </a:path>
              </a:pathLst>
            </a:custGeom>
            <a:noFill/>
            <a:ln w="15875"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125747" y="2323957"/>
            <a:ext cx="2355432" cy="2148653"/>
            <a:chOff x="538830" y="2022340"/>
            <a:chExt cx="2355432" cy="2148653"/>
          </a:xfrm>
        </p:grpSpPr>
        <p:sp>
          <p:nvSpPr>
            <p:cNvPr id="26" name="Arc 25"/>
            <p:cNvSpPr>
              <a:spLocks noChangeAspect="1"/>
            </p:cNvSpPr>
            <p:nvPr/>
          </p:nvSpPr>
          <p:spPr>
            <a:xfrm rot="10800000">
              <a:off x="728771" y="2233630"/>
              <a:ext cx="1974249" cy="1800000"/>
            </a:xfrm>
            <a:prstGeom prst="arc">
              <a:avLst>
                <a:gd name="adj1" fmla="val 16884078"/>
                <a:gd name="adj2" fmla="val 374125"/>
              </a:avLst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7" name="Group 56"/>
            <p:cNvGrpSpPr/>
            <p:nvPr/>
          </p:nvGrpSpPr>
          <p:grpSpPr>
            <a:xfrm>
              <a:off x="538830" y="2022340"/>
              <a:ext cx="2355432" cy="2148653"/>
              <a:chOff x="538830" y="2022340"/>
              <a:chExt cx="2355432" cy="2148653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538830" y="2022340"/>
                <a:ext cx="2355432" cy="2148653"/>
                <a:chOff x="538830" y="2022340"/>
                <a:chExt cx="2355432" cy="2148653"/>
              </a:xfrm>
            </p:grpSpPr>
            <p:cxnSp>
              <p:nvCxnSpPr>
                <p:cNvPr id="15" name="Straight Connector 14"/>
                <p:cNvCxnSpPr/>
                <p:nvPr/>
              </p:nvCxnSpPr>
              <p:spPr>
                <a:xfrm>
                  <a:off x="563230" y="2899749"/>
                  <a:ext cx="1389324" cy="5023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Arc 12"/>
                <p:cNvSpPr/>
                <p:nvPr/>
              </p:nvSpPr>
              <p:spPr>
                <a:xfrm rot="11072714">
                  <a:off x="538830" y="2022340"/>
                  <a:ext cx="2355432" cy="2148653"/>
                </a:xfrm>
                <a:prstGeom prst="arc">
                  <a:avLst>
                    <a:gd name="adj1" fmla="val 15119150"/>
                    <a:gd name="adj2" fmla="val 305261"/>
                  </a:avLst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7" name="Straight Connector 16"/>
                <p:cNvCxnSpPr>
                  <a:endCxn id="13" idx="0"/>
                </p:cNvCxnSpPr>
                <p:nvPr/>
              </p:nvCxnSpPr>
              <p:spPr>
                <a:xfrm>
                  <a:off x="1963663" y="2896176"/>
                  <a:ext cx="5146" cy="1253758"/>
                </a:xfrm>
                <a:prstGeom prst="line">
                  <a:avLst/>
                </a:prstGeom>
                <a:ln w="158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9" name="Straight Connector 38"/>
              <p:cNvCxnSpPr/>
              <p:nvPr/>
            </p:nvCxnSpPr>
            <p:spPr>
              <a:xfrm flipH="1">
                <a:off x="653143" y="3126755"/>
                <a:ext cx="144000" cy="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1403482" y="3922176"/>
                <a:ext cx="65328" cy="14400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1099774" y="3778176"/>
                <a:ext cx="106236" cy="14400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846774" y="3602600"/>
                <a:ext cx="144000" cy="8900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V="1">
                <a:off x="701514" y="3362489"/>
                <a:ext cx="154398" cy="49730"/>
              </a:xfrm>
              <a:prstGeom prst="lin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0" name="Arc 59"/>
          <p:cNvSpPr/>
          <p:nvPr/>
        </p:nvSpPr>
        <p:spPr>
          <a:xfrm rot="8991262">
            <a:off x="1161385" y="2779935"/>
            <a:ext cx="1882233" cy="2345327"/>
          </a:xfrm>
          <a:custGeom>
            <a:avLst/>
            <a:gdLst>
              <a:gd name="connsiteX0" fmla="*/ 1835045 w 3670090"/>
              <a:gd name="connsiteY0" fmla="*/ 0 h 3041672"/>
              <a:gd name="connsiteX1" fmla="*/ 3285023 w 3670090"/>
              <a:gd name="connsiteY1" fmla="*/ 588713 h 3041672"/>
              <a:gd name="connsiteX2" fmla="*/ 3442506 w 3670090"/>
              <a:gd name="connsiteY2" fmla="*/ 2254410 h 3041672"/>
              <a:gd name="connsiteX3" fmla="*/ 1835045 w 3670090"/>
              <a:gd name="connsiteY3" fmla="*/ 1520836 h 3041672"/>
              <a:gd name="connsiteX4" fmla="*/ 1835045 w 3670090"/>
              <a:gd name="connsiteY4" fmla="*/ 0 h 3041672"/>
              <a:gd name="connsiteX0" fmla="*/ 1835045 w 3670090"/>
              <a:gd name="connsiteY0" fmla="*/ 0 h 3041672"/>
              <a:gd name="connsiteX1" fmla="*/ 3285023 w 3670090"/>
              <a:gd name="connsiteY1" fmla="*/ 588713 h 3041672"/>
              <a:gd name="connsiteX2" fmla="*/ 3442506 w 3670090"/>
              <a:gd name="connsiteY2" fmla="*/ 2254410 h 3041672"/>
              <a:gd name="connsiteX0" fmla="*/ 0 w 1882233"/>
              <a:gd name="connsiteY0" fmla="*/ 0 h 2345327"/>
              <a:gd name="connsiteX1" fmla="*/ 1449978 w 1882233"/>
              <a:gd name="connsiteY1" fmla="*/ 588713 h 2345327"/>
              <a:gd name="connsiteX2" fmla="*/ 1607461 w 1882233"/>
              <a:gd name="connsiteY2" fmla="*/ 2254410 h 2345327"/>
              <a:gd name="connsiteX3" fmla="*/ 0 w 1882233"/>
              <a:gd name="connsiteY3" fmla="*/ 1520836 h 2345327"/>
              <a:gd name="connsiteX4" fmla="*/ 0 w 1882233"/>
              <a:gd name="connsiteY4" fmla="*/ 0 h 2345327"/>
              <a:gd name="connsiteX0" fmla="*/ 0 w 1882233"/>
              <a:gd name="connsiteY0" fmla="*/ 0 h 2345327"/>
              <a:gd name="connsiteX1" fmla="*/ 1449978 w 1882233"/>
              <a:gd name="connsiteY1" fmla="*/ 588713 h 2345327"/>
              <a:gd name="connsiteX2" fmla="*/ 1681870 w 1882233"/>
              <a:gd name="connsiteY2" fmla="*/ 2345327 h 234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82233" h="2345327" stroke="0" extrusionOk="0">
                <a:moveTo>
                  <a:pt x="0" y="0"/>
                </a:moveTo>
                <a:cubicBezTo>
                  <a:pt x="567125" y="0"/>
                  <a:pt x="1102386" y="217324"/>
                  <a:pt x="1449978" y="588713"/>
                </a:cubicBezTo>
                <a:cubicBezTo>
                  <a:pt x="1898729" y="1068187"/>
                  <a:pt x="1960625" y="1722860"/>
                  <a:pt x="1607461" y="2254410"/>
                </a:cubicBezTo>
                <a:lnTo>
                  <a:pt x="0" y="1520836"/>
                </a:lnTo>
                <a:lnTo>
                  <a:pt x="0" y="0"/>
                </a:lnTo>
                <a:close/>
              </a:path>
              <a:path w="1882233" h="2345327" fill="none">
                <a:moveTo>
                  <a:pt x="0" y="0"/>
                </a:moveTo>
                <a:cubicBezTo>
                  <a:pt x="567125" y="0"/>
                  <a:pt x="1102386" y="217324"/>
                  <a:pt x="1449978" y="588713"/>
                </a:cubicBezTo>
                <a:cubicBezTo>
                  <a:pt x="1898729" y="1068187"/>
                  <a:pt x="2035034" y="1813777"/>
                  <a:pt x="1681870" y="2345327"/>
                </a:cubicBezTo>
              </a:path>
            </a:pathLst>
          </a:custGeom>
          <a:ln w="15875">
            <a:solidFill>
              <a:srgbClr val="F5B32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Arc 63"/>
          <p:cNvSpPr/>
          <p:nvPr/>
        </p:nvSpPr>
        <p:spPr>
          <a:xfrm rot="10582501">
            <a:off x="1685971" y="3054965"/>
            <a:ext cx="974925" cy="996861"/>
          </a:xfrm>
          <a:prstGeom prst="arc">
            <a:avLst>
              <a:gd name="adj1" fmla="val 16200000"/>
              <a:gd name="adj2" fmla="val 21184949"/>
            </a:avLst>
          </a:prstGeom>
          <a:ln w="15875">
            <a:solidFill>
              <a:srgbClr val="F5B32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/>
          <p:cNvSpPr/>
          <p:nvPr/>
        </p:nvSpPr>
        <p:spPr>
          <a:xfrm>
            <a:off x="1920703" y="4880492"/>
            <a:ext cx="886899" cy="618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2" name="Group 81"/>
          <p:cNvGrpSpPr/>
          <p:nvPr/>
        </p:nvGrpSpPr>
        <p:grpSpPr>
          <a:xfrm>
            <a:off x="706632" y="5038622"/>
            <a:ext cx="948800" cy="743504"/>
            <a:chOff x="119715" y="4737005"/>
            <a:chExt cx="948800" cy="743504"/>
          </a:xfrm>
        </p:grpSpPr>
        <p:cxnSp>
          <p:nvCxnSpPr>
            <p:cNvPr id="67" name="Straight Connector 66"/>
            <p:cNvCxnSpPr/>
            <p:nvPr/>
          </p:nvCxnSpPr>
          <p:spPr>
            <a:xfrm flipH="1">
              <a:off x="653143" y="4737005"/>
              <a:ext cx="415372" cy="474387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19715" y="5203510"/>
              <a:ext cx="62294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/>
                <a:t>Stand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923189" y="2536130"/>
            <a:ext cx="622943" cy="812997"/>
            <a:chOff x="336272" y="2234513"/>
            <a:chExt cx="622943" cy="812997"/>
          </a:xfrm>
        </p:grpSpPr>
        <p:cxnSp>
          <p:nvCxnSpPr>
            <p:cNvPr id="69" name="Straight Connector 68"/>
            <p:cNvCxnSpPr/>
            <p:nvPr/>
          </p:nvCxnSpPr>
          <p:spPr>
            <a:xfrm flipH="1" flipV="1">
              <a:off x="667966" y="2539427"/>
              <a:ext cx="288190" cy="50808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336272" y="2234513"/>
              <a:ext cx="62294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/>
                <a:t>Scale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628643" y="4920229"/>
            <a:ext cx="1216868" cy="1164435"/>
            <a:chOff x="2041726" y="4618612"/>
            <a:chExt cx="1216868" cy="1164435"/>
          </a:xfrm>
        </p:grpSpPr>
        <p:cxnSp>
          <p:nvCxnSpPr>
            <p:cNvPr id="72" name="Straight Connector 71"/>
            <p:cNvCxnSpPr/>
            <p:nvPr/>
          </p:nvCxnSpPr>
          <p:spPr>
            <a:xfrm flipH="1" flipV="1">
              <a:off x="2041726" y="4618612"/>
              <a:ext cx="355708" cy="603562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2437373" y="5229049"/>
              <a:ext cx="82122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/>
                <a:t>Test Material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3670647" y="2948188"/>
            <a:ext cx="622943" cy="882120"/>
            <a:chOff x="3083730" y="2646571"/>
            <a:chExt cx="622943" cy="882120"/>
          </a:xfrm>
        </p:grpSpPr>
        <p:cxnSp>
          <p:nvCxnSpPr>
            <p:cNvPr id="75" name="Straight Connector 74"/>
            <p:cNvCxnSpPr/>
            <p:nvPr/>
          </p:nvCxnSpPr>
          <p:spPr>
            <a:xfrm flipV="1">
              <a:off x="3267747" y="2991828"/>
              <a:ext cx="80520" cy="53686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3083730" y="2646571"/>
              <a:ext cx="62294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/>
                <a:t>Boot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384778" y="3797172"/>
            <a:ext cx="1843641" cy="1097523"/>
            <a:chOff x="1797861" y="3495555"/>
            <a:chExt cx="1843641" cy="1097523"/>
          </a:xfrm>
        </p:grpSpPr>
        <p:cxnSp>
          <p:nvCxnSpPr>
            <p:cNvPr id="78" name="Straight Connector 77"/>
            <p:cNvCxnSpPr/>
            <p:nvPr/>
          </p:nvCxnSpPr>
          <p:spPr>
            <a:xfrm>
              <a:off x="1797861" y="3495555"/>
              <a:ext cx="1123354" cy="81181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2904719" y="4316079"/>
              <a:ext cx="7367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dirty="0"/>
                <a:t>Needle</a:t>
              </a:r>
            </a:p>
          </p:txBody>
        </p:sp>
      </p:grpSp>
      <p:pic>
        <p:nvPicPr>
          <p:cNvPr id="12" name="The Kicker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400000">
            <a:off x="4256691" y="2863322"/>
            <a:ext cx="4312084" cy="242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0" grpId="0" animBg="1"/>
      <p:bldP spid="64" grpId="0" animBg="1"/>
      <p:bldP spid="6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9307A191-85B9-414D-8020-3EB0D2B2383D}" type="datetime4">
              <a:rPr lang="en-US" smtClean="0">
                <a:solidFill>
                  <a:prstClr val="black"/>
                </a:solidFill>
              </a:rPr>
              <a:pPr>
                <a:defRPr/>
              </a:pPr>
              <a:t>June 24, 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 Title of Presentation / Meeting Name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r>
              <a:rPr lang="en-GB">
                <a:solidFill>
                  <a:prstClr val="black"/>
                </a:solidFill>
              </a:rPr>
              <a:t> 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/>
              <a:t>Why do we test this?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337" y="1231930"/>
            <a:ext cx="5460319" cy="30008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There are rules about how </a:t>
            </a:r>
            <a:r>
              <a:rPr lang="en-GB" sz="2000" dirty="0" err="1"/>
              <a:t>slippy</a:t>
            </a:r>
            <a:r>
              <a:rPr lang="en-GB" sz="2000" dirty="0"/>
              <a:t> a floor can be.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The rules are different for different rooms e.g. swimming pool/changing room must have a rougher surface than a sports hall.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We need to know whether our products fit these rules.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If we change the type or quantity of ingredients we use when making our flooring products it might change how </a:t>
            </a:r>
            <a:r>
              <a:rPr lang="en-GB" sz="2000" dirty="0" err="1"/>
              <a:t>slippy</a:t>
            </a:r>
            <a:r>
              <a:rPr lang="en-GB" sz="2000" dirty="0"/>
              <a:t> they are.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5"/>
          <a:stretch/>
        </p:blipFill>
        <p:spPr>
          <a:xfrm>
            <a:off x="741094" y="4434496"/>
            <a:ext cx="5089330" cy="195058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5" t="687" b="-1"/>
          <a:stretch/>
        </p:blipFill>
        <p:spPr>
          <a:xfrm>
            <a:off x="5947629" y="1471291"/>
            <a:ext cx="2980471" cy="178754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53" y="3674269"/>
            <a:ext cx="2694627" cy="2025261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47479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9307A191-85B9-414D-8020-3EB0D2B2383D}" type="datetime4">
              <a:rPr lang="en-US" smtClean="0">
                <a:solidFill>
                  <a:prstClr val="black"/>
                </a:solidFill>
              </a:rPr>
              <a:pPr>
                <a:defRPr/>
              </a:pPr>
              <a:t>June 24, 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 Title of Presentation / Meeting Name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r>
              <a:rPr lang="en-GB">
                <a:solidFill>
                  <a:prstClr val="black"/>
                </a:solidFill>
              </a:rPr>
              <a:t> 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/>
              <a:t>Investigating Surfaces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338" y="1231930"/>
            <a:ext cx="8760410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b="1" dirty="0"/>
              <a:t>Learning Objective: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GB" sz="2400" dirty="0"/>
              <a:t>To identify the effects of friction acting between moving surfaces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180975" indent="-180975">
              <a:buFont typeface="Arial" panose="020B0604020202020204" pitchFamily="34" charset="0"/>
              <a:buChar char="•"/>
            </a:pPr>
            <a:endParaRPr lang="en-GB" sz="2400" dirty="0"/>
          </a:p>
          <a:p>
            <a:r>
              <a:rPr lang="en-GB" sz="2400" dirty="0"/>
              <a:t>Today, we are going to carry out a similar investigation on a variety of surfaces to see which one has the most friction and so would make moving an object on it most difficult.</a:t>
            </a:r>
          </a:p>
        </p:txBody>
      </p:sp>
    </p:spTree>
    <p:extLst>
      <p:ext uri="{BB962C8B-B14F-4D97-AF65-F5344CB8AC3E}">
        <p14:creationId xmlns:p14="http://schemas.microsoft.com/office/powerpoint/2010/main" val="993724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9307A191-85B9-414D-8020-3EB0D2B2383D}" type="datetime4">
              <a:rPr lang="en-US" smtClean="0">
                <a:solidFill>
                  <a:prstClr val="black"/>
                </a:solidFill>
              </a:rPr>
              <a:pPr>
                <a:defRPr/>
              </a:pPr>
              <a:t>June 24, 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 Title of Presentation / Meeting Name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r>
              <a:rPr lang="en-GB">
                <a:solidFill>
                  <a:prstClr val="black"/>
                </a:solidFill>
              </a:rPr>
              <a:t> 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/>
              <a:t>Investigating Surfaces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531" y="2126404"/>
            <a:ext cx="4017128" cy="30128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7807" y="2126404"/>
            <a:ext cx="4017127" cy="30128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1168" y="5746552"/>
            <a:ext cx="263809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/>
              <a:t>Which surface will the car move quickest over?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03194" y="5746551"/>
            <a:ext cx="283310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/>
              <a:t>Across which surface will the car move the furthest?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0592" y="1098470"/>
            <a:ext cx="64366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/>
              <a:t>When the car is pushed with the same force: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1457" y="5093038"/>
            <a:ext cx="2678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4056" y="5088186"/>
            <a:ext cx="26787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81222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9307A191-85B9-414D-8020-3EB0D2B2383D}" type="datetime4">
              <a:rPr lang="en-US" smtClean="0">
                <a:solidFill>
                  <a:prstClr val="black"/>
                </a:solidFill>
              </a:rPr>
              <a:pPr>
                <a:defRPr/>
              </a:pPr>
              <a:t>June 24, 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 Title of Presentation / Meeting Name</a:t>
            </a:r>
            <a:endParaRPr lang="de-DE">
              <a:solidFill>
                <a:prstClr val="black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4F4544F-7517-47D0-B72D-419475E9EDD5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r>
              <a:rPr lang="en-GB">
                <a:solidFill>
                  <a:prstClr val="black"/>
                </a:solidFill>
              </a:rPr>
              <a:t>  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el 5"/>
          <p:cNvSpPr>
            <a:spLocks noGrp="1"/>
          </p:cNvSpPr>
          <p:nvPr>
            <p:ph type="title"/>
          </p:nvPr>
        </p:nvSpPr>
        <p:spPr>
          <a:xfrm>
            <a:off x="287524" y="260648"/>
            <a:ext cx="8604956" cy="684076"/>
          </a:xfrm>
        </p:spPr>
        <p:txBody>
          <a:bodyPr/>
          <a:lstStyle/>
          <a:p>
            <a:r>
              <a:rPr lang="en-US" dirty="0"/>
              <a:t>Friction is a Force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7338" y="1292088"/>
            <a:ext cx="827914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2400" dirty="0"/>
              <a:t>We can make objects move by pushing or pulling them across a surface.  There is a force acting between the surface and the object that can make it harder for the object to move.  This force is called friction.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673" y="2837955"/>
            <a:ext cx="4443664" cy="333274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01241" y="3864711"/>
            <a:ext cx="2064551" cy="677108"/>
            <a:chOff x="901241" y="4165503"/>
            <a:chExt cx="2064551" cy="677108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1885792" y="4578603"/>
              <a:ext cx="1080000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01241" y="4165503"/>
              <a:ext cx="911978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2200" b="1" dirty="0"/>
                <a:t>Pushing force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811252" y="2937208"/>
            <a:ext cx="1515979" cy="454277"/>
            <a:chOff x="5811252" y="3238000"/>
            <a:chExt cx="1515979" cy="454277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5811252" y="3692277"/>
              <a:ext cx="1515979" cy="0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100682" y="3238000"/>
              <a:ext cx="91373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2200" b="1" dirty="0">
                  <a:solidFill>
                    <a:schemeClr val="bg1"/>
                  </a:solidFill>
                </a:rPr>
                <a:t>Motion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92842" y="5398166"/>
            <a:ext cx="1515979" cy="471138"/>
            <a:chOff x="4892842" y="5698958"/>
            <a:chExt cx="1515979" cy="471138"/>
          </a:xfrm>
        </p:grpSpPr>
        <p:cxnSp>
          <p:nvCxnSpPr>
            <p:cNvPr id="10" name="Straight Arrow Connector 9"/>
            <p:cNvCxnSpPr/>
            <p:nvPr/>
          </p:nvCxnSpPr>
          <p:spPr>
            <a:xfrm rot="10800000">
              <a:off x="4892842" y="5698958"/>
              <a:ext cx="1515979" cy="0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5258131" y="5831542"/>
              <a:ext cx="913730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2200" b="1" dirty="0">
                  <a:solidFill>
                    <a:schemeClr val="bg1"/>
                  </a:solidFill>
                </a:rPr>
                <a:t>Friction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999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struction Powerpoint Master Template">
  <a:themeElements>
    <a:clrScheme name="SIKA">
      <a:dk1>
        <a:sysClr val="windowText" lastClr="000000"/>
      </a:dk1>
      <a:lt1>
        <a:sysClr val="window" lastClr="FFFFFF"/>
      </a:lt1>
      <a:dk2>
        <a:srgbClr val="EF2026"/>
      </a:dk2>
      <a:lt2>
        <a:srgbClr val="FFC313"/>
      </a:lt2>
      <a:accent1>
        <a:srgbClr val="5F5F5F"/>
      </a:accent1>
      <a:accent2>
        <a:srgbClr val="8F8F8F"/>
      </a:accent2>
      <a:accent3>
        <a:srgbClr val="DADAD9"/>
      </a:accent3>
      <a:accent4>
        <a:srgbClr val="FFC313"/>
      </a:accent4>
      <a:accent5>
        <a:srgbClr val="9BCF76"/>
      </a:accent5>
      <a:accent6>
        <a:srgbClr val="82BBD2"/>
      </a:accent6>
      <a:hlink>
        <a:srgbClr val="800080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sz="2000"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Construction Powerpoint Master Template</Template>
  <TotalTime>11868</TotalTime>
  <Words>967</Words>
  <Application>Microsoft Office PowerPoint</Application>
  <PresentationFormat>On-screen Show (4:3)</PresentationFormat>
  <Paragraphs>212</Paragraphs>
  <Slides>19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MS PGothic</vt:lpstr>
      <vt:lpstr>MS PGothic</vt:lpstr>
      <vt:lpstr>Arial</vt:lpstr>
      <vt:lpstr>Berlin Sans FB Demi</vt:lpstr>
      <vt:lpstr>Calibri</vt:lpstr>
      <vt:lpstr>Wingdings</vt:lpstr>
      <vt:lpstr>Construction Powerpoint Master Template</vt:lpstr>
      <vt:lpstr>Friction </vt:lpstr>
      <vt:lpstr>Hello!</vt:lpstr>
      <vt:lpstr>Do you remember?</vt:lpstr>
      <vt:lpstr>The Kicker</vt:lpstr>
      <vt:lpstr>The Kicker</vt:lpstr>
      <vt:lpstr>Why do we test this?</vt:lpstr>
      <vt:lpstr>Investigating Surfaces</vt:lpstr>
      <vt:lpstr>Investigating Surfaces</vt:lpstr>
      <vt:lpstr>Friction is a Force</vt:lpstr>
      <vt:lpstr>PowerPoint Presentation</vt:lpstr>
      <vt:lpstr>Definition of friction</vt:lpstr>
      <vt:lpstr>Examples of friction</vt:lpstr>
      <vt:lpstr>examples of High and Low friction</vt:lpstr>
      <vt:lpstr>What is this?</vt:lpstr>
      <vt:lpstr>A Forcemeter</vt:lpstr>
      <vt:lpstr>Time to plan!</vt:lpstr>
      <vt:lpstr>Time to plan!</vt:lpstr>
      <vt:lpstr>Time to plan!</vt:lpstr>
      <vt:lpstr>plenary</vt:lpstr>
    </vt:vector>
  </TitlesOfParts>
  <Company>Sika Limited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</dc:title>
  <dc:creator>Sarah Peake</dc:creator>
  <cp:lastModifiedBy>Sarah Peake</cp:lastModifiedBy>
  <cp:revision>799</cp:revision>
  <cp:lastPrinted>2017-05-09T15:40:06Z</cp:lastPrinted>
  <dcterms:created xsi:type="dcterms:W3CDTF">2013-04-09T14:51:00Z</dcterms:created>
  <dcterms:modified xsi:type="dcterms:W3CDTF">2019-06-24T22:44:31Z</dcterms:modified>
</cp:coreProperties>
</file>